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9" r:id="rId9"/>
    <p:sldId id="267" r:id="rId10"/>
    <p:sldId id="268" r:id="rId11"/>
    <p:sldId id="270" r:id="rId12"/>
    <p:sldId id="278" r:id="rId13"/>
    <p:sldId id="271" r:id="rId14"/>
    <p:sldId id="273" r:id="rId15"/>
    <p:sldId id="275" r:id="rId16"/>
    <p:sldId id="277" r:id="rId17"/>
    <p:sldId id="279" r:id="rId18"/>
    <p:sldId id="280" r:id="rId19"/>
    <p:sldId id="289" r:id="rId20"/>
    <p:sldId id="290" r:id="rId21"/>
    <p:sldId id="292" r:id="rId2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25" y="-4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DD64D5-A84F-442B-B20D-609CAA1F4CF4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77EF0-660F-4B74-9051-18DBAE83E402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0243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77EF0-660F-4B74-9051-18DBAE83E402}" type="slidenum">
              <a:rPr lang="es-CO" smtClean="0"/>
              <a:pPr/>
              <a:t>18</a:t>
            </a:fld>
            <a:endParaRPr lang="es-C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77EF0-660F-4B74-9051-18DBAE83E402}" type="slidenum">
              <a:rPr lang="es-CO" smtClean="0"/>
              <a:pPr/>
              <a:t>21</a:t>
            </a:fld>
            <a:endParaRPr lang="es-C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60508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13966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81900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58248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52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8982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7416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3823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133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27879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82545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1AAEC-8731-4A46-92F5-918B0D2FC580}" type="datetimeFigureOut">
              <a:rPr lang="es-CO" smtClean="0"/>
              <a:pPr/>
              <a:t>13/01/2013</a:t>
            </a:fld>
            <a:endParaRPr lang="es-CO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E3F76-3A70-4E6C-AFAA-017C8AFDBC4F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95280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224135"/>
          </a:xfrm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CO" sz="2800" b="1" dirty="0" smtClean="0">
                <a:latin typeface="Agency FB" pitchFamily="34" charset="0"/>
              </a:rPr>
              <a:t>PROGRAMA FONDO TECNOLOGIA PARA LA INSERCION LABORAL</a:t>
            </a:r>
            <a:br>
              <a:rPr lang="es-CO" sz="2800" b="1" dirty="0" smtClean="0">
                <a:latin typeface="Agency FB" pitchFamily="34" charset="0"/>
              </a:rPr>
            </a:br>
            <a:r>
              <a:rPr lang="es-CO" sz="2800" b="1" dirty="0" smtClean="0">
                <a:latin typeface="Agency FB" pitchFamily="34" charset="0"/>
              </a:rPr>
              <a:t>(FOMIN-MICROSOFT-FUNDACION SES)</a:t>
            </a:r>
            <a:endParaRPr lang="es-CO" sz="2800" b="1" dirty="0">
              <a:latin typeface="Agency FB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41385" y="1556792"/>
            <a:ext cx="8136904" cy="5040560"/>
          </a:xfrm>
        </p:spPr>
        <p:txBody>
          <a:bodyPr/>
          <a:lstStyle/>
          <a:p>
            <a:endParaRPr lang="es-CO" dirty="0" smtClean="0"/>
          </a:p>
          <a:p>
            <a:endParaRPr lang="es-CO" sz="1800" dirty="0" smtClean="0"/>
          </a:p>
        </p:txBody>
      </p:sp>
      <p:sp>
        <p:nvSpPr>
          <p:cNvPr id="4" name="3 Flecha abajo"/>
          <p:cNvSpPr/>
          <p:nvPr/>
        </p:nvSpPr>
        <p:spPr>
          <a:xfrm>
            <a:off x="4283968" y="2659782"/>
            <a:ext cx="576064" cy="3520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3851920" y="2371750"/>
            <a:ext cx="1440160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DIRIGIDA A</a:t>
            </a:r>
            <a:endParaRPr lang="es-CO" dirty="0"/>
          </a:p>
        </p:txBody>
      </p:sp>
      <p:sp>
        <p:nvSpPr>
          <p:cNvPr id="6" name="5 Elipse"/>
          <p:cNvSpPr/>
          <p:nvPr/>
        </p:nvSpPr>
        <p:spPr>
          <a:xfrm>
            <a:off x="2870246" y="3040556"/>
            <a:ext cx="3456384" cy="504056"/>
          </a:xfrm>
          <a:prstGeom prst="ellipse">
            <a:avLst/>
          </a:prstGeom>
          <a:gradFill flip="none" rotWithShape="1">
            <a:gsLst>
              <a:gs pos="0">
                <a:schemeClr val="accent3">
                  <a:lumMod val="50000"/>
                  <a:shade val="30000"/>
                  <a:satMod val="115000"/>
                </a:schemeClr>
              </a:gs>
              <a:gs pos="50000">
                <a:schemeClr val="accent3">
                  <a:lumMod val="50000"/>
                  <a:shade val="67500"/>
                  <a:satMod val="115000"/>
                </a:schemeClr>
              </a:gs>
              <a:gs pos="100000">
                <a:schemeClr val="accent3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JOVENES VULNERABLES</a:t>
            </a:r>
            <a:endParaRPr lang="es-CO" dirty="0"/>
          </a:p>
        </p:txBody>
      </p:sp>
      <p:sp>
        <p:nvSpPr>
          <p:cNvPr id="7" name="6 Triángulo isósceles"/>
          <p:cNvSpPr/>
          <p:nvPr/>
        </p:nvSpPr>
        <p:spPr>
          <a:xfrm>
            <a:off x="3050266" y="3559761"/>
            <a:ext cx="3096344" cy="540060"/>
          </a:xfrm>
          <a:prstGeom prst="triangle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200" dirty="0" smtClean="0"/>
              <a:t>Mediante Instancias de</a:t>
            </a:r>
            <a:endParaRPr lang="es-CO" sz="1200" dirty="0"/>
          </a:p>
        </p:txBody>
      </p:sp>
      <p:cxnSp>
        <p:nvCxnSpPr>
          <p:cNvPr id="12" name="11 Conector angular"/>
          <p:cNvCxnSpPr/>
          <p:nvPr/>
        </p:nvCxnSpPr>
        <p:spPr>
          <a:xfrm>
            <a:off x="6166565" y="4119831"/>
            <a:ext cx="596604" cy="24539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 redondeado"/>
          <p:cNvSpPr/>
          <p:nvPr/>
        </p:nvSpPr>
        <p:spPr>
          <a:xfrm>
            <a:off x="693655" y="4248145"/>
            <a:ext cx="1456693" cy="39604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Formaci</a:t>
            </a:r>
            <a:r>
              <a:rPr lang="es-CO" dirty="0"/>
              <a:t>ó</a:t>
            </a:r>
            <a:r>
              <a:rPr lang="es-CO" dirty="0" smtClean="0"/>
              <a:t>n</a:t>
            </a:r>
            <a:endParaRPr lang="es-CO" dirty="0"/>
          </a:p>
        </p:txBody>
      </p:sp>
      <p:sp>
        <p:nvSpPr>
          <p:cNvPr id="14" name="13 Rectángulo redondeado"/>
          <p:cNvSpPr/>
          <p:nvPr/>
        </p:nvSpPr>
        <p:spPr>
          <a:xfrm>
            <a:off x="6765935" y="4213449"/>
            <a:ext cx="1656184" cy="3600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Capacitación</a:t>
            </a:r>
            <a:endParaRPr lang="es-CO" dirty="0"/>
          </a:p>
        </p:txBody>
      </p:sp>
      <p:cxnSp>
        <p:nvCxnSpPr>
          <p:cNvPr id="19" name="18 Conector angular"/>
          <p:cNvCxnSpPr/>
          <p:nvPr/>
        </p:nvCxnSpPr>
        <p:spPr>
          <a:xfrm>
            <a:off x="2181131" y="4615448"/>
            <a:ext cx="1670789" cy="483920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angular"/>
          <p:cNvCxnSpPr/>
          <p:nvPr/>
        </p:nvCxnSpPr>
        <p:spPr>
          <a:xfrm rot="10800000" flipV="1">
            <a:off x="5447069" y="4470521"/>
            <a:ext cx="1399081" cy="62884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29 Elipse"/>
          <p:cNvSpPr/>
          <p:nvPr/>
        </p:nvSpPr>
        <p:spPr>
          <a:xfrm>
            <a:off x="3499582" y="4941168"/>
            <a:ext cx="2197712" cy="125107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En el marco Inserción </a:t>
            </a:r>
            <a:r>
              <a:rPr lang="es-CO" b="1" dirty="0">
                <a:solidFill>
                  <a:schemeClr val="tx1"/>
                </a:solidFill>
              </a:rPr>
              <a:t>L</a:t>
            </a:r>
            <a:r>
              <a:rPr lang="es-CO" b="1" dirty="0" smtClean="0">
                <a:solidFill>
                  <a:schemeClr val="tx1"/>
                </a:solidFill>
              </a:rPr>
              <a:t>aboral 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2" name="31 Elipse"/>
          <p:cNvSpPr/>
          <p:nvPr/>
        </p:nvSpPr>
        <p:spPr>
          <a:xfrm>
            <a:off x="929283" y="1700808"/>
            <a:ext cx="7560840" cy="64807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2400" b="1" dirty="0" smtClean="0">
                <a:solidFill>
                  <a:schemeClr val="tx2">
                    <a:lumMod val="50000"/>
                  </a:schemeClr>
                </a:solidFill>
              </a:rPr>
              <a:t>PROPUESTA INTERVENCION INTEGRAL</a:t>
            </a:r>
          </a:p>
        </p:txBody>
      </p:sp>
      <p:cxnSp>
        <p:nvCxnSpPr>
          <p:cNvPr id="9" name="8 Conector angular"/>
          <p:cNvCxnSpPr/>
          <p:nvPr/>
        </p:nvCxnSpPr>
        <p:spPr>
          <a:xfrm rot="10800000" flipV="1">
            <a:off x="2181132" y="4099821"/>
            <a:ext cx="847563" cy="291557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41 Triángulo isósceles"/>
          <p:cNvSpPr/>
          <p:nvPr/>
        </p:nvSpPr>
        <p:spPr>
          <a:xfrm flipV="1">
            <a:off x="3050267" y="4118157"/>
            <a:ext cx="3096342" cy="401659"/>
          </a:xfrm>
          <a:prstGeom prst="triangl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00369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7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s-CO" sz="3600" b="1" dirty="0" smtClean="0">
                <a:latin typeface="Agency FB" pitchFamily="34" charset="0"/>
              </a:rPr>
              <a:t>ABORDAJE PROBLEMÁTICA INSERCIÓN LABORAL EN AMERICA LATINA</a:t>
            </a:r>
            <a:endParaRPr lang="es-CO" sz="3600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412776"/>
            <a:ext cx="8157592" cy="5354449"/>
          </a:xfrm>
        </p:spPr>
        <p:txBody>
          <a:bodyPr/>
          <a:lstStyle/>
          <a:p>
            <a:pPr marL="0" indent="0">
              <a:buNone/>
            </a:pPr>
            <a:r>
              <a:rPr lang="es-CO" dirty="0" smtClean="0"/>
              <a:t>            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endParaRPr lang="es-CO" dirty="0" smtClean="0"/>
          </a:p>
        </p:txBody>
      </p:sp>
      <p:sp>
        <p:nvSpPr>
          <p:cNvPr id="4" name="3 Elipse"/>
          <p:cNvSpPr/>
          <p:nvPr/>
        </p:nvSpPr>
        <p:spPr>
          <a:xfrm>
            <a:off x="1753467" y="1631933"/>
            <a:ext cx="4608512" cy="576064"/>
          </a:xfrm>
          <a:prstGeom prst="ellipse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Unidad ejecutora del programa</a:t>
            </a:r>
            <a:endParaRPr lang="es-CO" dirty="0"/>
          </a:p>
        </p:txBody>
      </p:sp>
      <p:sp>
        <p:nvSpPr>
          <p:cNvPr id="5" name="4 Flecha abajo"/>
          <p:cNvSpPr/>
          <p:nvPr/>
        </p:nvSpPr>
        <p:spPr>
          <a:xfrm>
            <a:off x="3779912" y="2207997"/>
            <a:ext cx="432048" cy="2160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5 Rectángulo redondeado"/>
          <p:cNvSpPr/>
          <p:nvPr/>
        </p:nvSpPr>
        <p:spPr>
          <a:xfrm>
            <a:off x="1285415" y="2424021"/>
            <a:ext cx="5544616" cy="428916"/>
          </a:xfrm>
          <a:prstGeom prst="round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solidFill>
              <a:schemeClr val="accent5">
                <a:lumMod val="5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400" dirty="0" smtClean="0"/>
              <a:t>Fundación SES</a:t>
            </a:r>
            <a:endParaRPr lang="es-CO" sz="4400" dirty="0"/>
          </a:p>
        </p:txBody>
      </p:sp>
      <p:sp>
        <p:nvSpPr>
          <p:cNvPr id="7" name="6 Estrella de 5 puntas"/>
          <p:cNvSpPr/>
          <p:nvPr/>
        </p:nvSpPr>
        <p:spPr>
          <a:xfrm flipV="1">
            <a:off x="1783536" y="4768926"/>
            <a:ext cx="4474716" cy="1379658"/>
          </a:xfrm>
          <a:prstGeom prst="star5">
            <a:avLst/>
          </a:prstGeom>
          <a:solidFill>
            <a:schemeClr val="accent2">
              <a:lumMod val="75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" name="7 Flecha abajo"/>
          <p:cNvSpPr/>
          <p:nvPr/>
        </p:nvSpPr>
        <p:spPr>
          <a:xfrm>
            <a:off x="3833239" y="4410817"/>
            <a:ext cx="288032" cy="2092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" name="9 Flecha abajo"/>
          <p:cNvSpPr/>
          <p:nvPr/>
        </p:nvSpPr>
        <p:spPr>
          <a:xfrm>
            <a:off x="3816207" y="2852937"/>
            <a:ext cx="360040" cy="2880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10 Triángulo isósceles"/>
          <p:cNvSpPr/>
          <p:nvPr/>
        </p:nvSpPr>
        <p:spPr>
          <a:xfrm flipV="1">
            <a:off x="1843149" y="4153449"/>
            <a:ext cx="4097003" cy="239403"/>
          </a:xfrm>
          <a:prstGeom prst="triangle">
            <a:avLst>
              <a:gd name="adj" fmla="val 5040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2" name="11 Elipse"/>
          <p:cNvSpPr/>
          <p:nvPr/>
        </p:nvSpPr>
        <p:spPr>
          <a:xfrm>
            <a:off x="2364710" y="3140968"/>
            <a:ext cx="3312368" cy="72007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Marco Integral de Intervención</a:t>
            </a:r>
            <a:endParaRPr lang="es-CO" dirty="0"/>
          </a:p>
        </p:txBody>
      </p:sp>
      <p:sp>
        <p:nvSpPr>
          <p:cNvPr id="14" name="13 Triángulo isósceles"/>
          <p:cNvSpPr/>
          <p:nvPr/>
        </p:nvSpPr>
        <p:spPr>
          <a:xfrm>
            <a:off x="2347349" y="3865418"/>
            <a:ext cx="3312367" cy="288032"/>
          </a:xfrm>
          <a:prstGeom prst="triangl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200" dirty="0" smtClean="0"/>
              <a:t>EJES</a:t>
            </a:r>
            <a:endParaRPr lang="es-CO" sz="3200" dirty="0"/>
          </a:p>
        </p:txBody>
      </p:sp>
      <p:sp>
        <p:nvSpPr>
          <p:cNvPr id="17" name="16 Rectángulo"/>
          <p:cNvSpPr/>
          <p:nvPr/>
        </p:nvSpPr>
        <p:spPr>
          <a:xfrm>
            <a:off x="3409651" y="4620093"/>
            <a:ext cx="1296144" cy="2976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 smtClean="0">
                <a:solidFill>
                  <a:schemeClr val="tx1"/>
                </a:solidFill>
              </a:rPr>
              <a:t>AUTODIAGNOSTICO DE INTERESES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6" name="25 Rectángulo"/>
          <p:cNvSpPr/>
          <p:nvPr/>
        </p:nvSpPr>
        <p:spPr>
          <a:xfrm>
            <a:off x="5148064" y="5085184"/>
            <a:ext cx="2048178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 smtClean="0">
                <a:solidFill>
                  <a:schemeClr val="tx1"/>
                </a:solidFill>
              </a:rPr>
              <a:t>SISTEMAS DE INFORMACION E INTERMEDIACION</a:t>
            </a:r>
            <a:endParaRPr lang="es-CO" sz="1000" b="1" dirty="0">
              <a:solidFill>
                <a:schemeClr val="tx1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 rot="1800000">
            <a:off x="4439014" y="5975650"/>
            <a:ext cx="1629376" cy="4357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 smtClean="0">
                <a:solidFill>
                  <a:schemeClr val="tx1"/>
                </a:solidFill>
              </a:rPr>
              <a:t>PRACTICAS CALIFICANTES Y TUTORIAS</a:t>
            </a:r>
            <a:endParaRPr lang="es-CO" sz="1000" b="1" dirty="0">
              <a:solidFill>
                <a:schemeClr val="tx1"/>
              </a:solidFill>
            </a:endParaRPr>
          </a:p>
        </p:txBody>
      </p:sp>
      <p:sp>
        <p:nvSpPr>
          <p:cNvPr id="28" name="27 Rectángulo redondeado"/>
          <p:cNvSpPr/>
          <p:nvPr/>
        </p:nvSpPr>
        <p:spPr>
          <a:xfrm>
            <a:off x="971600" y="5085184"/>
            <a:ext cx="2016224" cy="2880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000" b="1" dirty="0" smtClean="0">
                <a:solidFill>
                  <a:schemeClr val="tx1"/>
                </a:solidFill>
              </a:rPr>
              <a:t>INTERMEDIACION CON ACTORES Y SEGUIMIIENTO</a:t>
            </a:r>
          </a:p>
        </p:txBody>
      </p:sp>
      <p:sp>
        <p:nvSpPr>
          <p:cNvPr id="29" name="28 Rectángulo redondeado"/>
          <p:cNvSpPr/>
          <p:nvPr/>
        </p:nvSpPr>
        <p:spPr>
          <a:xfrm rot="-1320000">
            <a:off x="1971088" y="5856471"/>
            <a:ext cx="1648731" cy="4545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000" b="1" dirty="0" smtClean="0">
                <a:solidFill>
                  <a:schemeClr val="tx1"/>
                </a:solidFill>
              </a:rPr>
              <a:t>ASESORIA OPORTUNIDADES LABORALES</a:t>
            </a:r>
            <a:endParaRPr lang="es-CO" sz="1000" b="1" dirty="0">
              <a:solidFill>
                <a:schemeClr val="tx1"/>
              </a:solidFill>
            </a:endParaRPr>
          </a:p>
        </p:txBody>
      </p:sp>
      <p:sp>
        <p:nvSpPr>
          <p:cNvPr id="32" name="31 Elipse"/>
          <p:cNvSpPr/>
          <p:nvPr/>
        </p:nvSpPr>
        <p:spPr>
          <a:xfrm rot="180000">
            <a:off x="2824217" y="5057057"/>
            <a:ext cx="1695368" cy="704326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 smtClean="0"/>
              <a:t>VUNERABLES</a:t>
            </a:r>
            <a:endParaRPr lang="es-CO" sz="1400" dirty="0"/>
          </a:p>
        </p:txBody>
      </p:sp>
      <p:sp>
        <p:nvSpPr>
          <p:cNvPr id="33" name="32 Elipse"/>
          <p:cNvSpPr/>
          <p:nvPr/>
        </p:nvSpPr>
        <p:spPr>
          <a:xfrm rot="900000">
            <a:off x="3753655" y="5228850"/>
            <a:ext cx="1748847" cy="282909"/>
          </a:xfrm>
          <a:prstGeom prst="ellips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dirty="0" smtClean="0"/>
              <a:t>JOVENES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407943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s-CO" sz="8000" dirty="0" smtClean="0">
                <a:latin typeface="Agency FB" pitchFamily="34" charset="0"/>
              </a:rPr>
              <a:t>ESTRATEGIA</a:t>
            </a:r>
            <a:endParaRPr lang="es-CO" sz="8000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/>
          </a:p>
        </p:txBody>
      </p:sp>
      <p:sp>
        <p:nvSpPr>
          <p:cNvPr id="5" name="4 Triángulo isósceles"/>
          <p:cNvSpPr/>
          <p:nvPr/>
        </p:nvSpPr>
        <p:spPr>
          <a:xfrm>
            <a:off x="2860341" y="2314091"/>
            <a:ext cx="2952328" cy="2160240"/>
          </a:xfrm>
          <a:prstGeom prst="triangle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DESARROLLO JUVENIL BASADO EN  FASES DE:</a:t>
            </a:r>
            <a:endParaRPr lang="es-CO" dirty="0"/>
          </a:p>
        </p:txBody>
      </p:sp>
      <p:sp>
        <p:nvSpPr>
          <p:cNvPr id="6" name="5 Rectángulo redondeado"/>
          <p:cNvSpPr/>
          <p:nvPr/>
        </p:nvSpPr>
        <p:spPr>
          <a:xfrm>
            <a:off x="1475656" y="1810035"/>
            <a:ext cx="5832648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0"/>
                  <a:shade val="30000"/>
                  <a:satMod val="115000"/>
                </a:schemeClr>
              </a:gs>
              <a:gs pos="50000">
                <a:schemeClr val="accent2">
                  <a:lumMod val="50000"/>
                  <a:shade val="67500"/>
                  <a:satMod val="115000"/>
                </a:schemeClr>
              </a:gs>
              <a:gs pos="100000">
                <a:schemeClr val="accent2">
                  <a:lumMod val="50000"/>
                  <a:shade val="100000"/>
                  <a:satMod val="115000"/>
                </a:schemeClr>
              </a:gs>
            </a:gsLst>
            <a:lin ang="0" scaled="1"/>
            <a:tileRect/>
          </a:gra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CAPACITACION EN “HABILIDADES BASICAS PARA LA VIDA”, TECNOLOGIAS DE INFORMACION Y COMUNICACION</a:t>
            </a:r>
            <a:endParaRPr lang="es-CO" dirty="0"/>
          </a:p>
        </p:txBody>
      </p:sp>
      <p:sp>
        <p:nvSpPr>
          <p:cNvPr id="7" name="6 Rectángulo redondeado"/>
          <p:cNvSpPr/>
          <p:nvPr/>
        </p:nvSpPr>
        <p:spPr>
          <a:xfrm rot="1380000">
            <a:off x="5733634" y="4704635"/>
            <a:ext cx="2592288" cy="576064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75000"/>
                  <a:shade val="30000"/>
                  <a:satMod val="115000"/>
                </a:schemeClr>
              </a:gs>
              <a:gs pos="50000">
                <a:schemeClr val="accent6">
                  <a:lumMod val="75000"/>
                  <a:shade val="67500"/>
                  <a:satMod val="115000"/>
                </a:schemeClr>
              </a:gs>
              <a:gs pos="100000">
                <a:schemeClr val="accent6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PASANTIAS LABORALES</a:t>
            </a:r>
            <a:endParaRPr lang="es-CO" dirty="0"/>
          </a:p>
        </p:txBody>
      </p:sp>
      <p:sp>
        <p:nvSpPr>
          <p:cNvPr id="8" name="7 Rectángulo redondeado"/>
          <p:cNvSpPr/>
          <p:nvPr/>
        </p:nvSpPr>
        <p:spPr>
          <a:xfrm rot="-1680000">
            <a:off x="586438" y="4750471"/>
            <a:ext cx="2376264" cy="48544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INSERCION LABORAL 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0215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s-CO" sz="8000" dirty="0" smtClean="0">
                <a:latin typeface="Agency FB" pitchFamily="34" charset="0"/>
              </a:rPr>
              <a:t>COBERTURA</a:t>
            </a:r>
            <a:endParaRPr lang="es-CO" sz="8000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CO" dirty="0"/>
          </a:p>
        </p:txBody>
      </p:sp>
      <p:sp>
        <p:nvSpPr>
          <p:cNvPr id="4" name="3 Elipse"/>
          <p:cNvSpPr/>
          <p:nvPr/>
        </p:nvSpPr>
        <p:spPr>
          <a:xfrm>
            <a:off x="1763688" y="1628800"/>
            <a:ext cx="5688632" cy="122413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APOYO A ORGANIZACIONES SOCIALES LATINOAMERICANAS ESPECIALIZADAS EN  JUVENTUD Y TRABAJO  PARA ACCESO AL EMPLEO</a:t>
            </a:r>
            <a:endParaRPr lang="es-CO" dirty="0"/>
          </a:p>
        </p:txBody>
      </p:sp>
      <p:sp>
        <p:nvSpPr>
          <p:cNvPr id="5" name="4 Flecha abajo"/>
          <p:cNvSpPr/>
          <p:nvPr/>
        </p:nvSpPr>
        <p:spPr>
          <a:xfrm>
            <a:off x="4355976" y="2852936"/>
            <a:ext cx="432048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5 Triángulo isósceles"/>
          <p:cNvSpPr/>
          <p:nvPr/>
        </p:nvSpPr>
        <p:spPr>
          <a:xfrm>
            <a:off x="1763688" y="3138200"/>
            <a:ext cx="5569768" cy="2739072"/>
          </a:xfrm>
          <a:prstGeom prst="triangl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 smtClean="0"/>
              <a:t>EN PROYECTOS QUE APUNTEN A EMPLEO O AUTOEMPLEO A PARTIR DE:</a:t>
            </a:r>
            <a:endParaRPr lang="es-CO" dirty="0"/>
          </a:p>
        </p:txBody>
      </p:sp>
      <p:sp>
        <p:nvSpPr>
          <p:cNvPr id="7" name="6 Rectángulo redondeado"/>
          <p:cNvSpPr/>
          <p:nvPr/>
        </p:nvSpPr>
        <p:spPr>
          <a:xfrm>
            <a:off x="5364088" y="3676294"/>
            <a:ext cx="3168352" cy="976842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EMPRENDIMIENTOS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8" name="7 Flecha derecha"/>
          <p:cNvSpPr/>
          <p:nvPr/>
        </p:nvSpPr>
        <p:spPr>
          <a:xfrm rot="-3000000">
            <a:off x="6813505" y="4654300"/>
            <a:ext cx="1263489" cy="934873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0" name="9 Flecha derecha"/>
          <p:cNvSpPr/>
          <p:nvPr/>
        </p:nvSpPr>
        <p:spPr>
          <a:xfrm rot="2580000" flipH="1">
            <a:off x="733994" y="4680077"/>
            <a:ext cx="1442257" cy="972695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" name="10 Rectángulo redondeado"/>
          <p:cNvSpPr/>
          <p:nvPr/>
        </p:nvSpPr>
        <p:spPr>
          <a:xfrm>
            <a:off x="593412" y="3676294"/>
            <a:ext cx="3042484" cy="91440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REALIZACION DE ACCIONES VOLUNTARIAS POR SU COMUNIDAD</a:t>
            </a:r>
            <a:endParaRPr lang="es-CO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562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CO" sz="5400" dirty="0" smtClean="0">
                <a:latin typeface="Agency FB" pitchFamily="34" charset="0"/>
              </a:rPr>
              <a:t>OBJETIVO GENERAL DEL PROGRAMA</a:t>
            </a:r>
            <a:endParaRPr lang="es-CO" sz="5400" dirty="0">
              <a:latin typeface="Agency F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7560840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2">
                  <a:lumMod val="75000"/>
                  <a:shade val="30000"/>
                  <a:satMod val="115000"/>
                </a:schemeClr>
              </a:gs>
              <a:gs pos="50000">
                <a:schemeClr val="accent2">
                  <a:lumMod val="75000"/>
                  <a:shade val="67500"/>
                  <a:satMod val="115000"/>
                </a:schemeClr>
              </a:gs>
              <a:gs pos="100000">
                <a:schemeClr val="accent2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pPr marL="0" indent="0">
              <a:buNone/>
            </a:pPr>
            <a:endParaRPr lang="es-CO" dirty="0" smtClean="0">
              <a:solidFill>
                <a:schemeClr val="bg1"/>
              </a:solidFill>
            </a:endParaRPr>
          </a:p>
          <a:p>
            <a:endParaRPr lang="es-CO" dirty="0">
              <a:solidFill>
                <a:schemeClr val="bg1"/>
              </a:solidFill>
            </a:endParaRPr>
          </a:p>
          <a:p>
            <a:endParaRPr lang="es-CO" dirty="0" smtClean="0">
              <a:solidFill>
                <a:schemeClr val="bg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43608" y="2967335"/>
            <a:ext cx="74888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800" b="1" dirty="0" smtClean="0">
                <a:solidFill>
                  <a:schemeClr val="bg1">
                    <a:lumMod val="95000"/>
                  </a:schemeClr>
                </a:solidFill>
              </a:rPr>
              <a:t>Contribuir a la formación, acompañamiento e inserción laboral de jóvenes; ampliando sus posibilidades de desarrollo económico y social.</a:t>
            </a:r>
            <a:endParaRPr lang="es-CO" sz="2800" b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509119"/>
            <a:ext cx="7560840" cy="1440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02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s-CO" b="1" dirty="0" smtClean="0">
                <a:latin typeface="Agency FB" pitchFamily="34" charset="0"/>
              </a:rPr>
              <a:t>OBJETIVO ESPECIFICO</a:t>
            </a:r>
            <a:endParaRPr lang="es-CO" b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/>
          <a:lstStyle/>
          <a:p>
            <a:pPr marL="0" indent="0" algn="just">
              <a:buNone/>
            </a:pPr>
            <a:r>
              <a:rPr lang="es-CO" dirty="0" smtClean="0"/>
              <a:t>Incrementar la inserción laboral de jóvenes a través de un modelo integral de intervención que combine el desarrollo formativo y ocupacional, con la demanda del mercado laboral de TICs; desarrollo de estrategias de intermediación laboral y seguimiento continuo</a:t>
            </a:r>
            <a:endParaRPr lang="es-CO" dirty="0"/>
          </a:p>
        </p:txBody>
      </p:sp>
      <p:pic>
        <p:nvPicPr>
          <p:cNvPr id="2052" name="Picture 4" descr="http://ts3.mm.bing.net/th?id=H.4828454606864518&amp;pid=1.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81128"/>
            <a:ext cx="7848872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848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s-CO" sz="8000" dirty="0" smtClean="0">
                <a:latin typeface="Agency FB" pitchFamily="34" charset="0"/>
              </a:rPr>
              <a:t>BENEFICIARIOS</a:t>
            </a:r>
            <a:endParaRPr lang="es-CO" sz="8000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 algn="just">
              <a:buNone/>
            </a:pPr>
            <a:r>
              <a:rPr lang="es-CO" sz="2400" b="1" dirty="0" smtClean="0"/>
              <a:t>Una población de 6000 jóvenes desde los 16 hasta los 29 años de edad, en situación de vulnerabilidad social; oriundos de Argentina, Bolivia, Brasil, Colombia, Ecuador, Uruguay, El Salvador, Méjico y Paraguay.</a:t>
            </a:r>
          </a:p>
          <a:p>
            <a:pPr marL="0" indent="0">
              <a:buNone/>
            </a:pPr>
            <a:endParaRPr lang="es-C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12976"/>
            <a:ext cx="83529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1397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s-CO" sz="2800" b="1" dirty="0" smtClean="0"/>
              <a:t>QUE ES UN PROYECTO FORMATIVO OCUPACIONAL</a:t>
            </a:r>
            <a:br>
              <a:rPr lang="es-CO" sz="2800" b="1" dirty="0" smtClean="0"/>
            </a:br>
            <a:r>
              <a:rPr lang="es-CO" sz="4800" b="1" dirty="0" smtClean="0"/>
              <a:t>-PFO-</a:t>
            </a:r>
            <a:endParaRPr lang="es-CO" sz="4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 rot="16200000">
            <a:off x="4572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s-CO" dirty="0" smtClean="0"/>
              <a:t>                                         </a:t>
            </a:r>
            <a:endParaRPr lang="es-CO" dirty="0"/>
          </a:p>
        </p:txBody>
      </p:sp>
      <p:sp>
        <p:nvSpPr>
          <p:cNvPr id="4" name="3 Rectángulo redondeado"/>
          <p:cNvSpPr/>
          <p:nvPr/>
        </p:nvSpPr>
        <p:spPr>
          <a:xfrm>
            <a:off x="3657600" y="1676400"/>
            <a:ext cx="1676400" cy="304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PROYECTO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4343400" y="1981200"/>
            <a:ext cx="1524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5 Elipse"/>
          <p:cNvSpPr/>
          <p:nvPr/>
        </p:nvSpPr>
        <p:spPr>
          <a:xfrm>
            <a:off x="3048000" y="2209800"/>
            <a:ext cx="2971800" cy="3810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Articulación entre:</a:t>
            </a:r>
            <a:endParaRPr lang="es-CO" b="1" dirty="0">
              <a:solidFill>
                <a:schemeClr val="tx1"/>
              </a:solidFill>
            </a:endParaRPr>
          </a:p>
        </p:txBody>
      </p:sp>
      <p:cxnSp>
        <p:nvCxnSpPr>
          <p:cNvPr id="8" name="7 Forma"/>
          <p:cNvCxnSpPr>
            <a:stCxn id="6" idx="4"/>
            <a:endCxn id="12" idx="1"/>
          </p:cNvCxnSpPr>
          <p:nvPr/>
        </p:nvCxnSpPr>
        <p:spPr>
          <a:xfrm rot="16200000" flipH="1">
            <a:off x="5124450" y="2000250"/>
            <a:ext cx="228600" cy="140970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>
            <a:endCxn id="13" idx="3"/>
          </p:cNvCxnSpPr>
          <p:nvPr/>
        </p:nvCxnSpPr>
        <p:spPr>
          <a:xfrm rot="10800000" flipV="1">
            <a:off x="3124200" y="2820988"/>
            <a:ext cx="1371600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Rectángulo"/>
          <p:cNvSpPr/>
          <p:nvPr/>
        </p:nvSpPr>
        <p:spPr>
          <a:xfrm>
            <a:off x="5943600" y="2590800"/>
            <a:ext cx="2514600" cy="4572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Ruta posible de resolución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152400" y="2590800"/>
            <a:ext cx="2971800" cy="5334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Problema a solucionar, mejorar o cambiar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0" name="19 Triángulo isósceles"/>
          <p:cNvSpPr/>
          <p:nvPr/>
        </p:nvSpPr>
        <p:spPr>
          <a:xfrm flipV="1">
            <a:off x="3124200" y="2971800"/>
            <a:ext cx="2743200" cy="533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5" name="24 Elipse"/>
          <p:cNvSpPr/>
          <p:nvPr/>
        </p:nvSpPr>
        <p:spPr>
          <a:xfrm>
            <a:off x="3429000" y="3048000"/>
            <a:ext cx="2209800" cy="6096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Que, Como, Cuando, Donde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7" name="26 Flecha abajo"/>
          <p:cNvSpPr/>
          <p:nvPr/>
        </p:nvSpPr>
        <p:spPr>
          <a:xfrm>
            <a:off x="4419600" y="3657600"/>
            <a:ext cx="228600" cy="152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28" name="27 Rectángulo redondeado"/>
          <p:cNvSpPr/>
          <p:nvPr/>
        </p:nvSpPr>
        <p:spPr>
          <a:xfrm>
            <a:off x="838200" y="3810000"/>
            <a:ext cx="7239000" cy="609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Análisis critico del contexto, Objetivos a alcanzar, Determinación de: Acciones, Tiempo, Recursos, Verificación y Seguimiento   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9" name="28 Abrir llave"/>
          <p:cNvSpPr/>
          <p:nvPr/>
        </p:nvSpPr>
        <p:spPr>
          <a:xfrm rot="5400000" flipH="1" flipV="1">
            <a:off x="4305300" y="1028700"/>
            <a:ext cx="304800" cy="70866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0" name="29 Rectángulo"/>
          <p:cNvSpPr/>
          <p:nvPr/>
        </p:nvSpPr>
        <p:spPr>
          <a:xfrm>
            <a:off x="2971800" y="4724400"/>
            <a:ext cx="31242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Procesos y Trayectorias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1" name="30 Flecha abajo"/>
          <p:cNvSpPr/>
          <p:nvPr/>
        </p:nvSpPr>
        <p:spPr>
          <a:xfrm>
            <a:off x="4267200" y="5029200"/>
            <a:ext cx="3810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2" name="31 Rectángulo"/>
          <p:cNvSpPr/>
          <p:nvPr/>
        </p:nvSpPr>
        <p:spPr>
          <a:xfrm>
            <a:off x="4114800" y="5257800"/>
            <a:ext cx="685800" cy="381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PFO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33" name="32 Rectángulo"/>
          <p:cNvSpPr/>
          <p:nvPr/>
        </p:nvSpPr>
        <p:spPr>
          <a:xfrm>
            <a:off x="304800" y="5867400"/>
            <a:ext cx="8534400" cy="762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Jóvenes deben hacer recorrido desde el autoreconocer las capacidades, saberes y habilidades adquiridas en su “contexto de vida”; reflexionar sobre aspectos sociales objetivos y subjetivos impactantes en posibilidades de desarrollo laboral o profesional; atributos e intereses vinculados a proyecto de empleabilidad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4" name="33 Triángulo isósceles"/>
          <p:cNvSpPr/>
          <p:nvPr/>
        </p:nvSpPr>
        <p:spPr>
          <a:xfrm flipV="1">
            <a:off x="2667000" y="5638800"/>
            <a:ext cx="3657600" cy="228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6600" dirty="0" smtClean="0">
                <a:latin typeface="Agency FB" pitchFamily="34" charset="0"/>
              </a:rPr>
              <a:t>OBJETIVOS DEL PROYECTO</a:t>
            </a:r>
            <a:endParaRPr lang="es-CO" sz="6600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400" b="1" dirty="0" smtClean="0"/>
              <a:t>1. Descubrir y desarrollar capacidades y aptitudes en los y las jóvenes para que, en concordancia con las demandas del mercado laboral, se informen y reflexionen para tomar decisiones que los conduzcan a una vida activa, productiva y satisfactoria. </a:t>
            </a:r>
            <a:endParaRPr lang="es-CO" sz="2400" b="1" dirty="0"/>
          </a:p>
          <a:p>
            <a:pPr marL="0" indent="0">
              <a:buNone/>
            </a:pPr>
            <a:r>
              <a:rPr lang="es-CO" sz="2400" b="1" dirty="0" smtClean="0"/>
              <a:t>2. Promover instancias de intermediación laboral que, a través de estrategias de sensibilización y cooperación, favorezcan la conexión entre los y las jóvenes y las demandas del mundo del trabajo.</a:t>
            </a:r>
            <a:endParaRPr lang="es-CO" sz="24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437112"/>
            <a:ext cx="7992888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3990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8800" dirty="0" smtClean="0"/>
              <a:t>FASES DEL PFO</a:t>
            </a:r>
            <a:endParaRPr lang="es-CO" sz="88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3851920" y="1844824"/>
            <a:ext cx="914400" cy="91440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 smtClean="0">
                <a:solidFill>
                  <a:schemeClr val="tx1"/>
                </a:solidFill>
              </a:rPr>
              <a:t>PFO</a:t>
            </a:r>
            <a:endParaRPr lang="es-CO" sz="2800" b="1" dirty="0">
              <a:solidFill>
                <a:schemeClr val="tx1"/>
              </a:solidFill>
            </a:endParaRPr>
          </a:p>
        </p:txBody>
      </p:sp>
      <p:sp>
        <p:nvSpPr>
          <p:cNvPr id="6" name="5 Rectángulo redondeado"/>
          <p:cNvSpPr/>
          <p:nvPr/>
        </p:nvSpPr>
        <p:spPr>
          <a:xfrm rot="10800000" flipV="1">
            <a:off x="1523999" y="2759224"/>
            <a:ext cx="1149503" cy="813792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Fase I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Jóvenes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8" name="7 Rectángulo redondeado"/>
          <p:cNvSpPr/>
          <p:nvPr/>
        </p:nvSpPr>
        <p:spPr>
          <a:xfrm>
            <a:off x="5940152" y="2874640"/>
            <a:ext cx="1146448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Fase II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Entorno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381000" y="4267200"/>
            <a:ext cx="990600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Tutores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0" name="9 Rectángulo redondeado"/>
          <p:cNvSpPr/>
          <p:nvPr/>
        </p:nvSpPr>
        <p:spPr>
          <a:xfrm>
            <a:off x="152400" y="5525436"/>
            <a:ext cx="1524000" cy="26576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Orientación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1066800" y="6019800"/>
            <a:ext cx="19812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Acompañamiento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2" name="11 Rectángulo redondeado"/>
          <p:cNvSpPr/>
          <p:nvPr/>
        </p:nvSpPr>
        <p:spPr>
          <a:xfrm>
            <a:off x="2286000" y="5484694"/>
            <a:ext cx="1662511" cy="38270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Intermediación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5105400" y="4267200"/>
            <a:ext cx="1126863" cy="762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Gestor  inserción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-GI-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4114800" y="5492080"/>
            <a:ext cx="1684784" cy="37532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Sensibilización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5410200" y="6019799"/>
            <a:ext cx="1828800" cy="352641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Cooperación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6" name="15 Rectángulo redondeado"/>
          <p:cNvSpPr/>
          <p:nvPr/>
        </p:nvSpPr>
        <p:spPr>
          <a:xfrm>
            <a:off x="6705600" y="5513249"/>
            <a:ext cx="1676400" cy="354151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Intermediación</a:t>
            </a:r>
            <a:endParaRPr lang="es-CO" b="1" dirty="0">
              <a:solidFill>
                <a:schemeClr val="tx1"/>
              </a:solidFill>
            </a:endParaRPr>
          </a:p>
        </p:txBody>
      </p:sp>
      <p:cxnSp>
        <p:nvCxnSpPr>
          <p:cNvPr id="18" name="17 Conector recto"/>
          <p:cNvCxnSpPr>
            <a:stCxn id="5" idx="2"/>
          </p:cNvCxnSpPr>
          <p:nvPr/>
        </p:nvCxnSpPr>
        <p:spPr>
          <a:xfrm>
            <a:off x="4309120" y="2759224"/>
            <a:ext cx="0" cy="5726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"/>
          <p:cNvCxnSpPr>
            <a:endCxn id="8" idx="1"/>
          </p:cNvCxnSpPr>
          <p:nvPr/>
        </p:nvCxnSpPr>
        <p:spPr>
          <a:xfrm>
            <a:off x="4309120" y="3331840"/>
            <a:ext cx="16310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"/>
          <p:cNvCxnSpPr/>
          <p:nvPr/>
        </p:nvCxnSpPr>
        <p:spPr>
          <a:xfrm flipH="1">
            <a:off x="2673503" y="3331840"/>
            <a:ext cx="16356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>
            <a:stCxn id="6" idx="2"/>
          </p:cNvCxnSpPr>
          <p:nvPr/>
        </p:nvCxnSpPr>
        <p:spPr>
          <a:xfrm rot="16200000" flipH="1">
            <a:off x="930883" y="4740883"/>
            <a:ext cx="2370584" cy="34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rot="5400000">
            <a:off x="5448300" y="4914900"/>
            <a:ext cx="2057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Conector angular"/>
          <p:cNvCxnSpPr>
            <a:stCxn id="10" idx="0"/>
          </p:cNvCxnSpPr>
          <p:nvPr/>
        </p:nvCxnSpPr>
        <p:spPr>
          <a:xfrm rot="5400000" flipH="1" flipV="1">
            <a:off x="1885482" y="4286718"/>
            <a:ext cx="267636" cy="220980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"/>
          <p:cNvCxnSpPr>
            <a:endCxn id="12" idx="0"/>
          </p:cNvCxnSpPr>
          <p:nvPr/>
        </p:nvCxnSpPr>
        <p:spPr>
          <a:xfrm rot="5400000">
            <a:off x="3007281" y="5367775"/>
            <a:ext cx="226894" cy="6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angular"/>
          <p:cNvCxnSpPr>
            <a:stCxn id="14" idx="0"/>
          </p:cNvCxnSpPr>
          <p:nvPr/>
        </p:nvCxnSpPr>
        <p:spPr>
          <a:xfrm rot="5400000" flipH="1" flipV="1">
            <a:off x="6121896" y="4064496"/>
            <a:ext cx="262880" cy="2592288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"/>
          <p:cNvCxnSpPr/>
          <p:nvPr/>
        </p:nvCxnSpPr>
        <p:spPr>
          <a:xfrm>
            <a:off x="7543800" y="5257800"/>
            <a:ext cx="0" cy="284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46 Conector recto"/>
          <p:cNvCxnSpPr/>
          <p:nvPr/>
        </p:nvCxnSpPr>
        <p:spPr>
          <a:xfrm rot="10800000">
            <a:off x="1905000" y="44958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88 Rectángulo redondeado"/>
          <p:cNvSpPr/>
          <p:nvPr/>
        </p:nvSpPr>
        <p:spPr>
          <a:xfrm>
            <a:off x="1905000" y="4267200"/>
            <a:ext cx="25908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Gestor  Proyecto de Vida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 –GPV--</a:t>
            </a:r>
            <a:endParaRPr lang="es-CO" b="1" dirty="0">
              <a:solidFill>
                <a:schemeClr val="tx1"/>
              </a:solidFill>
            </a:endParaRPr>
          </a:p>
        </p:txBody>
      </p:sp>
      <p:cxnSp>
        <p:nvCxnSpPr>
          <p:cNvPr id="96" name="95 Conector recto de flecha"/>
          <p:cNvCxnSpPr>
            <a:endCxn id="9" idx="3"/>
          </p:cNvCxnSpPr>
          <p:nvPr/>
        </p:nvCxnSpPr>
        <p:spPr>
          <a:xfrm rot="10800000">
            <a:off x="1371600" y="45720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99 Conector recto de flecha"/>
          <p:cNvCxnSpPr/>
          <p:nvPr/>
        </p:nvCxnSpPr>
        <p:spPr>
          <a:xfrm>
            <a:off x="1672835" y="4563826"/>
            <a:ext cx="232165" cy="81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125 Conector recto de flecha"/>
          <p:cNvCxnSpPr/>
          <p:nvPr/>
        </p:nvCxnSpPr>
        <p:spPr>
          <a:xfrm>
            <a:off x="4800600" y="4572000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130 Conector recto de flecha"/>
          <p:cNvCxnSpPr/>
          <p:nvPr/>
        </p:nvCxnSpPr>
        <p:spPr>
          <a:xfrm rot="10800000">
            <a:off x="4495800" y="45720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138 Rectángulo redondeado"/>
          <p:cNvSpPr/>
          <p:nvPr/>
        </p:nvSpPr>
        <p:spPr>
          <a:xfrm>
            <a:off x="6781800" y="4343400"/>
            <a:ext cx="1905000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Maestros Guías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-MG--</a:t>
            </a:r>
            <a:endParaRPr lang="es-CO" b="1" dirty="0">
              <a:solidFill>
                <a:schemeClr val="tx1"/>
              </a:solidFill>
            </a:endParaRPr>
          </a:p>
        </p:txBody>
      </p:sp>
      <p:cxnSp>
        <p:nvCxnSpPr>
          <p:cNvPr id="141" name="140 Conector recto de flecha"/>
          <p:cNvCxnSpPr/>
          <p:nvPr/>
        </p:nvCxnSpPr>
        <p:spPr>
          <a:xfrm>
            <a:off x="6553200" y="45720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147 Conector recto de flecha"/>
          <p:cNvCxnSpPr/>
          <p:nvPr/>
        </p:nvCxnSpPr>
        <p:spPr>
          <a:xfrm rot="10800000">
            <a:off x="6248400" y="4572000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77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8000" dirty="0" smtClean="0"/>
              <a:t>ETAPAS DEL PFO</a:t>
            </a:r>
            <a:endParaRPr lang="es-CO" sz="8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4" name="3 Elipse"/>
          <p:cNvSpPr/>
          <p:nvPr/>
        </p:nvSpPr>
        <p:spPr>
          <a:xfrm>
            <a:off x="1447800" y="1066800"/>
            <a:ext cx="6629400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b="1" dirty="0" smtClean="0">
                <a:solidFill>
                  <a:schemeClr val="tx1"/>
                </a:solidFill>
              </a:rPr>
              <a:t>Desde perspectiva de proceso dinámico y abierto que puede replanificarse y ajustarse al proyecto de vida de quien lo realiza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4114800" y="1981200"/>
            <a:ext cx="7620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7" name="6 Conector angular"/>
          <p:cNvCxnSpPr/>
          <p:nvPr/>
        </p:nvCxnSpPr>
        <p:spPr>
          <a:xfrm rot="10800000">
            <a:off x="2438400" y="2286000"/>
            <a:ext cx="2057400" cy="2286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angular"/>
          <p:cNvCxnSpPr/>
          <p:nvPr/>
        </p:nvCxnSpPr>
        <p:spPr>
          <a:xfrm flipV="1">
            <a:off x="4495800" y="2209800"/>
            <a:ext cx="2895600" cy="30480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rot="5400000">
            <a:off x="2286794" y="24376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rot="5400000">
            <a:off x="7239794" y="23614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Rectángulo"/>
          <p:cNvSpPr/>
          <p:nvPr/>
        </p:nvSpPr>
        <p:spPr>
          <a:xfrm>
            <a:off x="1447800" y="2514600"/>
            <a:ext cx="1828800" cy="3048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Fase I:  Jóvenes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324600" y="2514600"/>
            <a:ext cx="20574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Fase II: Entorno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7" name="26 Proceso alternativo"/>
          <p:cNvSpPr/>
          <p:nvPr/>
        </p:nvSpPr>
        <p:spPr>
          <a:xfrm>
            <a:off x="457200" y="4191000"/>
            <a:ext cx="1524000" cy="609600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Autodiagnóstico y análisis contexto laboral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8" name="27 Proceso alternativo"/>
          <p:cNvSpPr/>
          <p:nvPr/>
        </p:nvSpPr>
        <p:spPr>
          <a:xfrm>
            <a:off x="2438400" y="5181600"/>
            <a:ext cx="1143000" cy="914400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Definición actividades</a:t>
            </a: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(caminos posibles)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9" name="28 Proceso alternativo"/>
          <p:cNvSpPr/>
          <p:nvPr/>
        </p:nvSpPr>
        <p:spPr>
          <a:xfrm>
            <a:off x="1295400" y="5181600"/>
            <a:ext cx="1066800" cy="612648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Definición del plan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0" name="29 Proceso alternativo"/>
          <p:cNvSpPr/>
          <p:nvPr/>
        </p:nvSpPr>
        <p:spPr>
          <a:xfrm>
            <a:off x="2971800" y="4191000"/>
            <a:ext cx="1524000" cy="838200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Implementación</a:t>
            </a: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(puesta en marcha propio proyecto)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1" name="30 Proceso alternativo"/>
          <p:cNvSpPr/>
          <p:nvPr/>
        </p:nvSpPr>
        <p:spPr>
          <a:xfrm>
            <a:off x="4724400" y="3657600"/>
            <a:ext cx="1371600" cy="9144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Acercamiento GI con actores laborales significativos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2" name="31 Proceso alternativo"/>
          <p:cNvSpPr/>
          <p:nvPr/>
        </p:nvSpPr>
        <p:spPr>
          <a:xfrm>
            <a:off x="5181600" y="5334000"/>
            <a:ext cx="1676400" cy="688848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Diseño plan pasantías por GI y  tutor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4" name="33 Proceso alternativo"/>
          <p:cNvSpPr/>
          <p:nvPr/>
        </p:nvSpPr>
        <p:spPr>
          <a:xfrm>
            <a:off x="7239000" y="5181600"/>
            <a:ext cx="1524000" cy="838200"/>
          </a:xfrm>
          <a:prstGeom prst="flowChartAlternate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Seguimiento del joven en su puesto de trabajo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36" name="35 Conector recto de flecha"/>
          <p:cNvCxnSpPr/>
          <p:nvPr/>
        </p:nvCxnSpPr>
        <p:spPr>
          <a:xfrm rot="10800000" flipV="1">
            <a:off x="1219200" y="3276600"/>
            <a:ext cx="1295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Conector recto de flecha"/>
          <p:cNvCxnSpPr/>
          <p:nvPr/>
        </p:nvCxnSpPr>
        <p:spPr>
          <a:xfrm rot="5400000">
            <a:off x="1333500" y="3924300"/>
            <a:ext cx="18288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rot="16200000" flipH="1">
            <a:off x="1600200" y="3962400"/>
            <a:ext cx="2057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Conector recto de flecha"/>
          <p:cNvCxnSpPr>
            <a:endCxn id="30" idx="0"/>
          </p:cNvCxnSpPr>
          <p:nvPr/>
        </p:nvCxnSpPr>
        <p:spPr>
          <a:xfrm>
            <a:off x="2590800" y="3276600"/>
            <a:ext cx="1143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 de flecha"/>
          <p:cNvCxnSpPr>
            <a:stCxn id="117" idx="2"/>
          </p:cNvCxnSpPr>
          <p:nvPr/>
        </p:nvCxnSpPr>
        <p:spPr>
          <a:xfrm rot="5400000">
            <a:off x="6210300" y="2400300"/>
            <a:ext cx="381000" cy="2133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Conector recto de flecha"/>
          <p:cNvCxnSpPr/>
          <p:nvPr/>
        </p:nvCxnSpPr>
        <p:spPr>
          <a:xfrm rot="5400000">
            <a:off x="5486400" y="3276600"/>
            <a:ext cx="21336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>
            <a:endCxn id="135" idx="0"/>
          </p:cNvCxnSpPr>
          <p:nvPr/>
        </p:nvCxnSpPr>
        <p:spPr>
          <a:xfrm rot="5400000">
            <a:off x="6781800" y="3733800"/>
            <a:ext cx="9906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78 Conector recto de flecha"/>
          <p:cNvCxnSpPr>
            <a:stCxn id="117" idx="2"/>
          </p:cNvCxnSpPr>
          <p:nvPr/>
        </p:nvCxnSpPr>
        <p:spPr>
          <a:xfrm rot="16200000" flipH="1">
            <a:off x="6972300" y="3771900"/>
            <a:ext cx="19050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106 Flecha abajo"/>
          <p:cNvSpPr/>
          <p:nvPr/>
        </p:nvSpPr>
        <p:spPr>
          <a:xfrm>
            <a:off x="1600200" y="2895600"/>
            <a:ext cx="1828800" cy="3810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Etapas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17" name="116 Flecha abajo"/>
          <p:cNvSpPr/>
          <p:nvPr/>
        </p:nvSpPr>
        <p:spPr>
          <a:xfrm>
            <a:off x="6553200" y="2895600"/>
            <a:ext cx="1828800" cy="3810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Etapas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135" name="134 Rectángulo redondeado"/>
          <p:cNvSpPr/>
          <p:nvPr/>
        </p:nvSpPr>
        <p:spPr>
          <a:xfrm>
            <a:off x="6553200" y="4343400"/>
            <a:ext cx="1219200" cy="762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Ingreso al puesto de trabajo </a:t>
            </a:r>
            <a:endParaRPr lang="es-CO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/>
          </a:solidFill>
        </p:spPr>
        <p:txBody>
          <a:bodyPr/>
          <a:lstStyle/>
          <a:p>
            <a:r>
              <a:rPr lang="es-CO" b="1" dirty="0" smtClean="0"/>
              <a:t>OBJETIVO FASE I –JOVENES-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s-CO" b="1" dirty="0" smtClean="0"/>
              <a:t>Construir un PFO, apoyados y fortalecidos mediante la formación, capacitación y orientación, a partir del reconocimiento de sus propias capacidades, saberes y habilidades, adquiridas en ámbitos laborales, en espacios formativos o en “su contexto de vida”; para su desarrollo laboral o profesional y su proyecto de empleabilidad.</a:t>
            </a:r>
            <a:endParaRPr lang="es-CO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2800" b="1" dirty="0" smtClean="0"/>
              <a:t>ETAPA 1 AUTODIAGNOSTICO Y CONTEXTO LABORAL</a:t>
            </a:r>
            <a:endParaRPr lang="es-CO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3657600" y="1219200"/>
            <a:ext cx="1752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Objetivos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4495800" y="16002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2" name="11 Conector recto de flecha"/>
          <p:cNvCxnSpPr/>
          <p:nvPr/>
        </p:nvCxnSpPr>
        <p:spPr>
          <a:xfrm rot="5400000">
            <a:off x="1333500" y="23241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457200" y="2438400"/>
            <a:ext cx="2514600" cy="685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 smtClean="0">
                <a:solidFill>
                  <a:schemeClr val="tx1"/>
                </a:solidFill>
              </a:rPr>
              <a:t>Jóvenes: Analizar y reflexionar  su situación respecto al trabajo y la formación</a:t>
            </a:r>
            <a:r>
              <a:rPr lang="es-CO" sz="1400" dirty="0" smtClean="0">
                <a:solidFill>
                  <a:schemeClr val="tx1"/>
                </a:solidFill>
              </a:rPr>
              <a:t>.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15" name="14 Conector recto"/>
          <p:cNvCxnSpPr>
            <a:endCxn id="34" idx="1"/>
          </p:cNvCxnSpPr>
          <p:nvPr/>
        </p:nvCxnSpPr>
        <p:spPr>
          <a:xfrm flipV="1">
            <a:off x="2968826" y="2743200"/>
            <a:ext cx="612574" cy="137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Rectángulo"/>
          <p:cNvSpPr/>
          <p:nvPr/>
        </p:nvSpPr>
        <p:spPr>
          <a:xfrm>
            <a:off x="3581400" y="2438400"/>
            <a:ext cx="20574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Obtener mapeo situación cada joven: Diagnostico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38" name="37 Conector recto"/>
          <p:cNvCxnSpPr/>
          <p:nvPr/>
        </p:nvCxnSpPr>
        <p:spPr>
          <a:xfrm>
            <a:off x="4648200" y="2209800"/>
            <a:ext cx="3200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rot="5400000">
            <a:off x="7733506" y="2324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6324600" y="2438400"/>
            <a:ext cx="22860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Jóvenes: Repensar, redefinir decisiones para alcanzar mejores metas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49" name="48 Conector recto de flecha"/>
          <p:cNvCxnSpPr/>
          <p:nvPr/>
        </p:nvCxnSpPr>
        <p:spPr>
          <a:xfrm rot="16500000" flipH="1">
            <a:off x="4360003" y="2150203"/>
            <a:ext cx="533400" cy="42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rot="10800000">
            <a:off x="1447800" y="22098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>
            <a:stCxn id="34" idx="3"/>
            <a:endCxn id="41" idx="1"/>
          </p:cNvCxnSpPr>
          <p:nvPr/>
        </p:nvCxnSpPr>
        <p:spPr>
          <a:xfrm>
            <a:off x="5638800" y="27432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74 Flecha abajo"/>
          <p:cNvSpPr/>
          <p:nvPr/>
        </p:nvSpPr>
        <p:spPr>
          <a:xfrm rot="-4320000">
            <a:off x="3188488" y="2863167"/>
            <a:ext cx="308812" cy="8417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6" name="75 Flecha abajo"/>
          <p:cNvSpPr/>
          <p:nvPr/>
        </p:nvSpPr>
        <p:spPr>
          <a:xfrm rot="4140000">
            <a:off x="5779879" y="2768970"/>
            <a:ext cx="304800" cy="838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7" name="76 Rectángulo"/>
          <p:cNvSpPr/>
          <p:nvPr/>
        </p:nvSpPr>
        <p:spPr>
          <a:xfrm>
            <a:off x="3733800" y="3276600"/>
            <a:ext cx="1828800" cy="381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Preguntas herramienta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8" name="77 Rectángulo redondeado"/>
          <p:cNvSpPr/>
          <p:nvPr/>
        </p:nvSpPr>
        <p:spPr>
          <a:xfrm>
            <a:off x="533400" y="3581400"/>
            <a:ext cx="12954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Quien soy?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9" name="78 Rectángulo redondeado"/>
          <p:cNvSpPr/>
          <p:nvPr/>
        </p:nvSpPr>
        <p:spPr>
          <a:xfrm>
            <a:off x="1143000" y="4114800"/>
            <a:ext cx="1524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Que se hacer?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0" name="79 Rectángulo redondeado"/>
          <p:cNvSpPr/>
          <p:nvPr/>
        </p:nvSpPr>
        <p:spPr>
          <a:xfrm>
            <a:off x="2819400" y="4343400"/>
            <a:ext cx="2286000" cy="304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Con que recursos cuento?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1" name="80 Rectángulo redondeado"/>
          <p:cNvSpPr/>
          <p:nvPr/>
        </p:nvSpPr>
        <p:spPr>
          <a:xfrm>
            <a:off x="5181600" y="4267200"/>
            <a:ext cx="25146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Cuales son mis saberes y habilidades?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2" name="81 Rectángulo redondeado"/>
          <p:cNvSpPr/>
          <p:nvPr/>
        </p:nvSpPr>
        <p:spPr>
          <a:xfrm>
            <a:off x="5943600" y="3657600"/>
            <a:ext cx="29718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Cual es el contexto  donde vivo y proyecto trabajar?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4" name="83 Flecha abajo"/>
          <p:cNvSpPr/>
          <p:nvPr/>
        </p:nvSpPr>
        <p:spPr>
          <a:xfrm rot="4980000" flipH="1">
            <a:off x="2728072" y="2793557"/>
            <a:ext cx="111436" cy="191064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5" name="84 Flecha abajo"/>
          <p:cNvSpPr/>
          <p:nvPr/>
        </p:nvSpPr>
        <p:spPr>
          <a:xfrm rot="4200000">
            <a:off x="3294115" y="3121181"/>
            <a:ext cx="134654" cy="159119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6" name="85 Flecha abajo"/>
          <p:cNvSpPr/>
          <p:nvPr/>
        </p:nvSpPr>
        <p:spPr>
          <a:xfrm>
            <a:off x="4038600" y="3657600"/>
            <a:ext cx="152400" cy="6858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7" name="86 Flecha abajo"/>
          <p:cNvSpPr/>
          <p:nvPr/>
        </p:nvSpPr>
        <p:spPr>
          <a:xfrm rot="-120000">
            <a:off x="5344613" y="3659251"/>
            <a:ext cx="207375" cy="61175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8" name="87 Flecha abajo"/>
          <p:cNvSpPr/>
          <p:nvPr/>
        </p:nvSpPr>
        <p:spPr>
          <a:xfrm rot="-4980000">
            <a:off x="6106222" y="2966676"/>
            <a:ext cx="172818" cy="124830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9" name="88 Flecha abajo"/>
          <p:cNvSpPr/>
          <p:nvPr/>
        </p:nvSpPr>
        <p:spPr>
          <a:xfrm>
            <a:off x="838200" y="4724400"/>
            <a:ext cx="7467600" cy="457200"/>
          </a:xfrm>
          <a:prstGeom prst="downArrow">
            <a:avLst>
              <a:gd name="adj1" fmla="val 50000"/>
              <a:gd name="adj2" fmla="val 44203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Ejes del Autodiagnóstico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0" name="89 Proceso alternativo"/>
          <p:cNvSpPr/>
          <p:nvPr/>
        </p:nvSpPr>
        <p:spPr>
          <a:xfrm>
            <a:off x="533400" y="5486400"/>
            <a:ext cx="2057400" cy="3810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Precisar aprendizajes.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1" name="90 Rectángulo redondeado"/>
          <p:cNvSpPr/>
          <p:nvPr/>
        </p:nvSpPr>
        <p:spPr>
          <a:xfrm>
            <a:off x="3505200" y="5486400"/>
            <a:ext cx="19050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Priorizar aprendizajes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2" name="91 Rectángulo redondeado"/>
          <p:cNvSpPr/>
          <p:nvPr/>
        </p:nvSpPr>
        <p:spPr>
          <a:xfrm>
            <a:off x="5715000" y="5486400"/>
            <a:ext cx="2895600" cy="381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Poder generar carta presentación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94" name="93 Conector recto"/>
          <p:cNvCxnSpPr/>
          <p:nvPr/>
        </p:nvCxnSpPr>
        <p:spPr>
          <a:xfrm>
            <a:off x="1143000" y="5181600"/>
            <a:ext cx="609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rot="5400000">
            <a:off x="991394" y="5334000"/>
            <a:ext cx="3040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>
            <a:stCxn id="89" idx="2"/>
          </p:cNvCxnSpPr>
          <p:nvPr/>
        </p:nvCxnSpPr>
        <p:spPr>
          <a:xfrm rot="5400000">
            <a:off x="4419600" y="5334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/>
          <p:nvPr/>
        </p:nvCxnSpPr>
        <p:spPr>
          <a:xfrm rot="4380000">
            <a:off x="7048500" y="5295900"/>
            <a:ext cx="304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2800" b="1" dirty="0" smtClean="0"/>
              <a:t>ETAPA 2 DEFINICION DEL PLAN</a:t>
            </a:r>
            <a:endParaRPr lang="es-CO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3657600" y="1219200"/>
            <a:ext cx="1752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Objetivos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4495800" y="16002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2" name="11 Conector recto de flecha"/>
          <p:cNvCxnSpPr/>
          <p:nvPr/>
        </p:nvCxnSpPr>
        <p:spPr>
          <a:xfrm rot="5400000">
            <a:off x="1333500" y="23241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457200" y="2438400"/>
            <a:ext cx="2514600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 smtClean="0">
                <a:solidFill>
                  <a:schemeClr val="tx1"/>
                </a:solidFill>
              </a:rPr>
              <a:t>Definir el plan con el PFO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15" name="14 Conector recto"/>
          <p:cNvCxnSpPr>
            <a:endCxn id="34" idx="1"/>
          </p:cNvCxnSpPr>
          <p:nvPr/>
        </p:nvCxnSpPr>
        <p:spPr>
          <a:xfrm flipV="1">
            <a:off x="2968826" y="2743200"/>
            <a:ext cx="612574" cy="137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Rectángulo"/>
          <p:cNvSpPr/>
          <p:nvPr/>
        </p:nvSpPr>
        <p:spPr>
          <a:xfrm>
            <a:off x="3581400" y="2438400"/>
            <a:ext cx="20574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Diseñar estrategias según situación personal y contexto productivo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38" name="37 Conector recto"/>
          <p:cNvCxnSpPr/>
          <p:nvPr/>
        </p:nvCxnSpPr>
        <p:spPr>
          <a:xfrm>
            <a:off x="4648200" y="2209800"/>
            <a:ext cx="3200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rot="5400000">
            <a:off x="7733506" y="2324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6324600" y="2438400"/>
            <a:ext cx="2286000" cy="60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Identificar metas para alcanzar proyecto de vida laboral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49" name="48 Conector recto de flecha"/>
          <p:cNvCxnSpPr/>
          <p:nvPr/>
        </p:nvCxnSpPr>
        <p:spPr>
          <a:xfrm rot="16500000" flipH="1">
            <a:off x="4360003" y="2150203"/>
            <a:ext cx="533400" cy="42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rot="10800000">
            <a:off x="1447800" y="22098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>
            <a:stCxn id="34" idx="3"/>
            <a:endCxn id="41" idx="1"/>
          </p:cNvCxnSpPr>
          <p:nvPr/>
        </p:nvCxnSpPr>
        <p:spPr>
          <a:xfrm>
            <a:off x="5638800" y="27432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74 Flecha abajo"/>
          <p:cNvSpPr/>
          <p:nvPr/>
        </p:nvSpPr>
        <p:spPr>
          <a:xfrm rot="-4320000">
            <a:off x="3188488" y="2863167"/>
            <a:ext cx="308812" cy="8417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6" name="75 Flecha abajo"/>
          <p:cNvSpPr/>
          <p:nvPr/>
        </p:nvSpPr>
        <p:spPr>
          <a:xfrm rot="4140000">
            <a:off x="5779879" y="2768970"/>
            <a:ext cx="304800" cy="838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7" name="76 Rectángulo"/>
          <p:cNvSpPr/>
          <p:nvPr/>
        </p:nvSpPr>
        <p:spPr>
          <a:xfrm>
            <a:off x="3733800" y="3276600"/>
            <a:ext cx="1828800" cy="381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Preguntas herramienta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8" name="77 Rectángulo redondeado"/>
          <p:cNvSpPr/>
          <p:nvPr/>
        </p:nvSpPr>
        <p:spPr>
          <a:xfrm>
            <a:off x="457200" y="3962400"/>
            <a:ext cx="2667000" cy="381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Que quiero conseguir?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0" name="79 Rectángulo redondeado"/>
          <p:cNvSpPr/>
          <p:nvPr/>
        </p:nvSpPr>
        <p:spPr>
          <a:xfrm>
            <a:off x="3429000" y="4343400"/>
            <a:ext cx="2286000" cy="381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En que periodo?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2" name="81 Rectángulo redondeado"/>
          <p:cNvSpPr/>
          <p:nvPr/>
        </p:nvSpPr>
        <p:spPr>
          <a:xfrm>
            <a:off x="6019800" y="4038600"/>
            <a:ext cx="2667000" cy="3810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Con que recursos lograrlo?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4" name="83 Flecha abajo"/>
          <p:cNvSpPr/>
          <p:nvPr/>
        </p:nvSpPr>
        <p:spPr>
          <a:xfrm rot="4320000">
            <a:off x="3114647" y="3197696"/>
            <a:ext cx="201785" cy="112214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6" name="85 Flecha abajo"/>
          <p:cNvSpPr/>
          <p:nvPr/>
        </p:nvSpPr>
        <p:spPr>
          <a:xfrm>
            <a:off x="4572000" y="3657600"/>
            <a:ext cx="152400" cy="6858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8" name="87 Flecha abajo"/>
          <p:cNvSpPr/>
          <p:nvPr/>
        </p:nvSpPr>
        <p:spPr>
          <a:xfrm rot="-4260000" flipH="1">
            <a:off x="5991503" y="3234736"/>
            <a:ext cx="181842" cy="119812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9" name="88 Flecha abajo"/>
          <p:cNvSpPr/>
          <p:nvPr/>
        </p:nvSpPr>
        <p:spPr>
          <a:xfrm>
            <a:off x="838200" y="4724400"/>
            <a:ext cx="7467600" cy="457200"/>
          </a:xfrm>
          <a:prstGeom prst="downArrow">
            <a:avLst>
              <a:gd name="adj1" fmla="val 50000"/>
              <a:gd name="adj2" fmla="val 44203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Ejes de trabajo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0" name="89 Proceso alternativo"/>
          <p:cNvSpPr/>
          <p:nvPr/>
        </p:nvSpPr>
        <p:spPr>
          <a:xfrm>
            <a:off x="533400" y="5486400"/>
            <a:ext cx="2057400" cy="3810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Tipo  de trabajos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1" name="90 Rectángulo redondeado"/>
          <p:cNvSpPr/>
          <p:nvPr/>
        </p:nvSpPr>
        <p:spPr>
          <a:xfrm>
            <a:off x="3200400" y="5486400"/>
            <a:ext cx="2209800" cy="381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Análisis de inequidades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2" name="91 Rectángulo redondeado"/>
          <p:cNvSpPr/>
          <p:nvPr/>
        </p:nvSpPr>
        <p:spPr>
          <a:xfrm>
            <a:off x="5715000" y="5486400"/>
            <a:ext cx="2895600" cy="381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Evaluación fortalezas y debilidades 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94" name="93 Conector recto"/>
          <p:cNvCxnSpPr/>
          <p:nvPr/>
        </p:nvCxnSpPr>
        <p:spPr>
          <a:xfrm>
            <a:off x="1143000" y="5181600"/>
            <a:ext cx="609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rot="5400000">
            <a:off x="991394" y="5334000"/>
            <a:ext cx="3040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>
            <a:stCxn id="89" idx="2"/>
          </p:cNvCxnSpPr>
          <p:nvPr/>
        </p:nvCxnSpPr>
        <p:spPr>
          <a:xfrm rot="5400000">
            <a:off x="4419600" y="5334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/>
          <p:nvPr/>
        </p:nvCxnSpPr>
        <p:spPr>
          <a:xfrm rot="4380000">
            <a:off x="7048500" y="5295900"/>
            <a:ext cx="304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2800" b="1" dirty="0" smtClean="0"/>
              <a:t>ETAPA 3 DEFINICION DE ACTIVIDADES</a:t>
            </a:r>
            <a:br>
              <a:rPr lang="es-CO" sz="2800" b="1" dirty="0" smtClean="0"/>
            </a:br>
            <a:r>
              <a:rPr lang="es-CO" sz="2800" b="1" dirty="0" smtClean="0"/>
              <a:t>(Caminos posibles)</a:t>
            </a:r>
            <a:endParaRPr lang="es-CO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3657600" y="1219200"/>
            <a:ext cx="1752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Objetivos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4495800" y="16002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2" name="11 Conector recto de flecha"/>
          <p:cNvCxnSpPr/>
          <p:nvPr/>
        </p:nvCxnSpPr>
        <p:spPr>
          <a:xfrm rot="5400000">
            <a:off x="1333500" y="23241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457200" y="2438400"/>
            <a:ext cx="2514600" cy="685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 smtClean="0">
                <a:solidFill>
                  <a:schemeClr val="tx1"/>
                </a:solidFill>
              </a:rPr>
              <a:t>Definir plan de actividades para desarrollo del PFO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15" name="14 Conector recto"/>
          <p:cNvCxnSpPr>
            <a:endCxn id="34" idx="1"/>
          </p:cNvCxnSpPr>
          <p:nvPr/>
        </p:nvCxnSpPr>
        <p:spPr>
          <a:xfrm flipV="1">
            <a:off x="2968826" y="2743200"/>
            <a:ext cx="612574" cy="137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Rectángulo"/>
          <p:cNvSpPr/>
          <p:nvPr/>
        </p:nvSpPr>
        <p:spPr>
          <a:xfrm>
            <a:off x="3581400" y="2438400"/>
            <a:ext cx="20574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Definir caminos para la meta, según contexto y modos de actuación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38" name="37 Conector recto"/>
          <p:cNvCxnSpPr/>
          <p:nvPr/>
        </p:nvCxnSpPr>
        <p:spPr>
          <a:xfrm>
            <a:off x="4648200" y="2209800"/>
            <a:ext cx="3200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rot="5400000">
            <a:off x="7733506" y="2324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6324600" y="2438400"/>
            <a:ext cx="22860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Organizar y priorizar tareas con base en el tiempo y recursos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49" name="48 Conector recto de flecha"/>
          <p:cNvCxnSpPr/>
          <p:nvPr/>
        </p:nvCxnSpPr>
        <p:spPr>
          <a:xfrm rot="16500000" flipH="1">
            <a:off x="4360003" y="2150203"/>
            <a:ext cx="533400" cy="429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60 Conector recto"/>
          <p:cNvCxnSpPr/>
          <p:nvPr/>
        </p:nvCxnSpPr>
        <p:spPr>
          <a:xfrm rot="10800000">
            <a:off x="1447800" y="22098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>
            <a:stCxn id="34" idx="3"/>
            <a:endCxn id="41" idx="1"/>
          </p:cNvCxnSpPr>
          <p:nvPr/>
        </p:nvCxnSpPr>
        <p:spPr>
          <a:xfrm>
            <a:off x="5638800" y="2743200"/>
            <a:ext cx="685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74 Flecha abajo"/>
          <p:cNvSpPr/>
          <p:nvPr/>
        </p:nvSpPr>
        <p:spPr>
          <a:xfrm rot="-4320000">
            <a:off x="3188488" y="2863167"/>
            <a:ext cx="308812" cy="84175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6" name="75 Flecha abajo"/>
          <p:cNvSpPr/>
          <p:nvPr/>
        </p:nvSpPr>
        <p:spPr>
          <a:xfrm rot="4140000">
            <a:off x="5779879" y="2768970"/>
            <a:ext cx="304800" cy="8382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7" name="76 Rectángulo"/>
          <p:cNvSpPr/>
          <p:nvPr/>
        </p:nvSpPr>
        <p:spPr>
          <a:xfrm>
            <a:off x="3733800" y="3276600"/>
            <a:ext cx="1828800" cy="381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Preguntas herramienta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8" name="77 Rectángulo redondeado"/>
          <p:cNvSpPr/>
          <p:nvPr/>
        </p:nvSpPr>
        <p:spPr>
          <a:xfrm>
            <a:off x="533400" y="3581400"/>
            <a:ext cx="12954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Prioridades?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9" name="78 Rectángulo redondeado"/>
          <p:cNvSpPr/>
          <p:nvPr/>
        </p:nvSpPr>
        <p:spPr>
          <a:xfrm>
            <a:off x="1143000" y="4114800"/>
            <a:ext cx="1524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Tiempos y recursos?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0" name="79 Rectángulo redondeado"/>
          <p:cNvSpPr/>
          <p:nvPr/>
        </p:nvSpPr>
        <p:spPr>
          <a:xfrm>
            <a:off x="3200400" y="4343400"/>
            <a:ext cx="1905000" cy="304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Organización familiar?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1" name="80 Rectángulo redondeado"/>
          <p:cNvSpPr/>
          <p:nvPr/>
        </p:nvSpPr>
        <p:spPr>
          <a:xfrm>
            <a:off x="5334000" y="4267200"/>
            <a:ext cx="1905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Oportunidades?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2" name="81 Rectángulo redondeado"/>
          <p:cNvSpPr/>
          <p:nvPr/>
        </p:nvSpPr>
        <p:spPr>
          <a:xfrm>
            <a:off x="5943600" y="3657600"/>
            <a:ext cx="2286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Riesgos posibles?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4" name="83 Flecha abajo"/>
          <p:cNvSpPr/>
          <p:nvPr/>
        </p:nvSpPr>
        <p:spPr>
          <a:xfrm rot="4980000" flipH="1">
            <a:off x="2728072" y="2793557"/>
            <a:ext cx="111436" cy="191064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5" name="84 Flecha abajo"/>
          <p:cNvSpPr/>
          <p:nvPr/>
        </p:nvSpPr>
        <p:spPr>
          <a:xfrm rot="4200000">
            <a:off x="3294115" y="3121181"/>
            <a:ext cx="134654" cy="159119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6" name="85 Flecha abajo"/>
          <p:cNvSpPr/>
          <p:nvPr/>
        </p:nvSpPr>
        <p:spPr>
          <a:xfrm>
            <a:off x="4038600" y="3657600"/>
            <a:ext cx="152400" cy="6858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7" name="86 Flecha abajo"/>
          <p:cNvSpPr/>
          <p:nvPr/>
        </p:nvSpPr>
        <p:spPr>
          <a:xfrm rot="-120000">
            <a:off x="5344613" y="3659251"/>
            <a:ext cx="207375" cy="61175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8" name="87 Flecha abajo"/>
          <p:cNvSpPr/>
          <p:nvPr/>
        </p:nvSpPr>
        <p:spPr>
          <a:xfrm rot="-4980000">
            <a:off x="6106222" y="2966676"/>
            <a:ext cx="172818" cy="124830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9" name="88 Flecha abajo"/>
          <p:cNvSpPr/>
          <p:nvPr/>
        </p:nvSpPr>
        <p:spPr>
          <a:xfrm>
            <a:off x="838200" y="4724400"/>
            <a:ext cx="7467600" cy="457200"/>
          </a:xfrm>
          <a:prstGeom prst="downArrow">
            <a:avLst>
              <a:gd name="adj1" fmla="val 50000"/>
              <a:gd name="adj2" fmla="val 44203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Ejes de trabajo jóvenes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0" name="89 Proceso alternativo"/>
          <p:cNvSpPr/>
          <p:nvPr/>
        </p:nvSpPr>
        <p:spPr>
          <a:xfrm>
            <a:off x="533400" y="5486400"/>
            <a:ext cx="1219200" cy="838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Definición metas a corto y  largo plazo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1" name="90 Rectángulo redondeado"/>
          <p:cNvSpPr/>
          <p:nvPr/>
        </p:nvSpPr>
        <p:spPr>
          <a:xfrm>
            <a:off x="3657600" y="5486400"/>
            <a:ext cx="1295400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Analizar opciones formativas a emprender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2" name="91 Rectángulo redondeado"/>
          <p:cNvSpPr/>
          <p:nvPr/>
        </p:nvSpPr>
        <p:spPr>
          <a:xfrm>
            <a:off x="6781800" y="5486400"/>
            <a:ext cx="1295400" cy="838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Compromisos para la acción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94" name="93 Conector recto"/>
          <p:cNvCxnSpPr/>
          <p:nvPr/>
        </p:nvCxnSpPr>
        <p:spPr>
          <a:xfrm>
            <a:off x="1143000" y="5181600"/>
            <a:ext cx="609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rot="5400000">
            <a:off x="991394" y="5334000"/>
            <a:ext cx="3040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>
            <a:stCxn id="89" idx="2"/>
          </p:cNvCxnSpPr>
          <p:nvPr/>
        </p:nvCxnSpPr>
        <p:spPr>
          <a:xfrm rot="5400000">
            <a:off x="4419600" y="5334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/>
          <p:nvPr/>
        </p:nvCxnSpPr>
        <p:spPr>
          <a:xfrm rot="4380000">
            <a:off x="7048500" y="5295900"/>
            <a:ext cx="304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 redondeado"/>
          <p:cNvSpPr/>
          <p:nvPr/>
        </p:nvSpPr>
        <p:spPr>
          <a:xfrm>
            <a:off x="1981200" y="5486400"/>
            <a:ext cx="1447800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Condicionantes familiares. Y sociales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9" name="38 Rectángulo redondeado"/>
          <p:cNvSpPr/>
          <p:nvPr/>
        </p:nvSpPr>
        <p:spPr>
          <a:xfrm>
            <a:off x="5181600" y="5486400"/>
            <a:ext cx="1219200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Planificación actividades según itinerario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43" name="42 Conector recto"/>
          <p:cNvCxnSpPr/>
          <p:nvPr/>
        </p:nvCxnSpPr>
        <p:spPr>
          <a:xfrm rot="16680000" flipH="1">
            <a:off x="2533650" y="5314950"/>
            <a:ext cx="3048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>
            <a:endCxn id="39" idx="0"/>
          </p:cNvCxnSpPr>
          <p:nvPr/>
        </p:nvCxnSpPr>
        <p:spPr>
          <a:xfrm rot="5400000">
            <a:off x="5639594" y="5334000"/>
            <a:ext cx="3040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2800" b="1" dirty="0" smtClean="0"/>
              <a:t>ETAPA 4 ACOMPANAMIENTO Y EVALUACION DEL PLAN</a:t>
            </a:r>
            <a:endParaRPr lang="es-CO" sz="2800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5" name="4 Elipse"/>
          <p:cNvSpPr/>
          <p:nvPr/>
        </p:nvSpPr>
        <p:spPr>
          <a:xfrm>
            <a:off x="3657600" y="1219200"/>
            <a:ext cx="17526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Objetivos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6" name="5 Flecha abajo"/>
          <p:cNvSpPr/>
          <p:nvPr/>
        </p:nvSpPr>
        <p:spPr>
          <a:xfrm>
            <a:off x="4495800" y="1600200"/>
            <a:ext cx="228600" cy="228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cxnSp>
        <p:nvCxnSpPr>
          <p:cNvPr id="12" name="11 Conector recto de flecha"/>
          <p:cNvCxnSpPr/>
          <p:nvPr/>
        </p:nvCxnSpPr>
        <p:spPr>
          <a:xfrm rot="5400000">
            <a:off x="1410494" y="19423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533400" y="2057400"/>
            <a:ext cx="1676400" cy="990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400" b="1" dirty="0" smtClean="0">
                <a:solidFill>
                  <a:schemeClr val="tx1"/>
                </a:solidFill>
              </a:rPr>
              <a:t>Revisión proyecto, identificación problemas y alternativas de solución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4" name="33 Rectángulo"/>
          <p:cNvSpPr/>
          <p:nvPr/>
        </p:nvSpPr>
        <p:spPr>
          <a:xfrm>
            <a:off x="3505200" y="2133600"/>
            <a:ext cx="205740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Jóvenes: Reconocer y desarrollar capacidades para monitorear, ajustar y evaluar su proyecto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38" name="37 Conector recto"/>
          <p:cNvCxnSpPr/>
          <p:nvPr/>
        </p:nvCxnSpPr>
        <p:spPr>
          <a:xfrm>
            <a:off x="4572000" y="1828800"/>
            <a:ext cx="3200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Conector recto de flecha"/>
          <p:cNvCxnSpPr/>
          <p:nvPr/>
        </p:nvCxnSpPr>
        <p:spPr>
          <a:xfrm rot="5400000">
            <a:off x="7658100" y="1943100"/>
            <a:ext cx="22939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40 Rectángulo"/>
          <p:cNvSpPr/>
          <p:nvPr/>
        </p:nvSpPr>
        <p:spPr>
          <a:xfrm>
            <a:off x="6477000" y="2133600"/>
            <a:ext cx="1828800" cy="838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Organizar y priorizar tareas con base en el tiempo y recursos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61" name="60 Conector recto"/>
          <p:cNvCxnSpPr/>
          <p:nvPr/>
        </p:nvCxnSpPr>
        <p:spPr>
          <a:xfrm rot="10800000">
            <a:off x="1524000" y="18288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74 Flecha abajo"/>
          <p:cNvSpPr/>
          <p:nvPr/>
        </p:nvSpPr>
        <p:spPr>
          <a:xfrm rot="-4320000">
            <a:off x="2819638" y="2355490"/>
            <a:ext cx="342181" cy="159317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6" name="75 Flecha abajo"/>
          <p:cNvSpPr/>
          <p:nvPr/>
        </p:nvSpPr>
        <p:spPr>
          <a:xfrm rot="4140000">
            <a:off x="5833875" y="2655659"/>
            <a:ext cx="328680" cy="98862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7" name="76 Rectángulo"/>
          <p:cNvSpPr/>
          <p:nvPr/>
        </p:nvSpPr>
        <p:spPr>
          <a:xfrm>
            <a:off x="3733800" y="3276600"/>
            <a:ext cx="1828800" cy="381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Preguntas herramienta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8" name="77 Rectángulo redondeado"/>
          <p:cNvSpPr/>
          <p:nvPr/>
        </p:nvSpPr>
        <p:spPr>
          <a:xfrm>
            <a:off x="533400" y="3429000"/>
            <a:ext cx="1295400" cy="609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Pasos para solución problema?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9" name="78 Rectángulo redondeado"/>
          <p:cNvSpPr/>
          <p:nvPr/>
        </p:nvSpPr>
        <p:spPr>
          <a:xfrm>
            <a:off x="1143000" y="4114800"/>
            <a:ext cx="1524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Ideas a generar para la acción?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0" name="79 Rectángulo redondeado"/>
          <p:cNvSpPr/>
          <p:nvPr/>
        </p:nvSpPr>
        <p:spPr>
          <a:xfrm>
            <a:off x="3657600" y="3962400"/>
            <a:ext cx="1600200" cy="685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Soluciones viables o posibles a realizar?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1" name="80 Rectángulo redondeado"/>
          <p:cNvSpPr/>
          <p:nvPr/>
        </p:nvSpPr>
        <p:spPr>
          <a:xfrm>
            <a:off x="5334000" y="4267200"/>
            <a:ext cx="1905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Causas del problema?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2" name="81 Rectángulo redondeado"/>
          <p:cNvSpPr/>
          <p:nvPr/>
        </p:nvSpPr>
        <p:spPr>
          <a:xfrm>
            <a:off x="5943600" y="3657600"/>
            <a:ext cx="2286000" cy="381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i="1" dirty="0" smtClean="0">
                <a:solidFill>
                  <a:schemeClr val="tx1"/>
                </a:solidFill>
              </a:rPr>
              <a:t>¿</a:t>
            </a:r>
            <a:r>
              <a:rPr lang="es-CO" sz="1400" b="1" dirty="0" smtClean="0">
                <a:solidFill>
                  <a:schemeClr val="tx1"/>
                </a:solidFill>
              </a:rPr>
              <a:t> manifestaciones del problema?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84" name="83 Flecha abajo"/>
          <p:cNvSpPr/>
          <p:nvPr/>
        </p:nvSpPr>
        <p:spPr>
          <a:xfrm rot="4980000" flipH="1">
            <a:off x="2728072" y="2793557"/>
            <a:ext cx="111436" cy="191064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5" name="84 Flecha abajo"/>
          <p:cNvSpPr/>
          <p:nvPr/>
        </p:nvSpPr>
        <p:spPr>
          <a:xfrm rot="4200000">
            <a:off x="3294115" y="3121181"/>
            <a:ext cx="134654" cy="1591191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6" name="85 Flecha abajo"/>
          <p:cNvSpPr/>
          <p:nvPr/>
        </p:nvSpPr>
        <p:spPr>
          <a:xfrm>
            <a:off x="4038600" y="3657600"/>
            <a:ext cx="152400" cy="30480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7" name="86 Flecha abajo"/>
          <p:cNvSpPr/>
          <p:nvPr/>
        </p:nvSpPr>
        <p:spPr>
          <a:xfrm rot="-120000">
            <a:off x="5344613" y="3659251"/>
            <a:ext cx="207375" cy="61175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8" name="87 Flecha abajo"/>
          <p:cNvSpPr/>
          <p:nvPr/>
        </p:nvSpPr>
        <p:spPr>
          <a:xfrm rot="-4980000">
            <a:off x="6106222" y="2966676"/>
            <a:ext cx="172818" cy="1248307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9" name="88 Flecha abajo"/>
          <p:cNvSpPr/>
          <p:nvPr/>
        </p:nvSpPr>
        <p:spPr>
          <a:xfrm>
            <a:off x="838200" y="4724400"/>
            <a:ext cx="7467600" cy="457200"/>
          </a:xfrm>
          <a:prstGeom prst="downArrow">
            <a:avLst>
              <a:gd name="adj1" fmla="val 50000"/>
              <a:gd name="adj2" fmla="val 44203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Ejes de trabajo jóvenes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90" name="89 Proceso alternativo"/>
          <p:cNvSpPr/>
          <p:nvPr/>
        </p:nvSpPr>
        <p:spPr>
          <a:xfrm>
            <a:off x="533400" y="5486400"/>
            <a:ext cx="1219200" cy="838200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Sentido del buscar trabajo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1" name="90 Rectángulo redondeado"/>
          <p:cNvSpPr/>
          <p:nvPr/>
        </p:nvSpPr>
        <p:spPr>
          <a:xfrm>
            <a:off x="3657600" y="5486400"/>
            <a:ext cx="1295400" cy="914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Estrategias para buscar trabajo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92" name="91 Rectángulo redondeado"/>
          <p:cNvSpPr/>
          <p:nvPr/>
        </p:nvSpPr>
        <p:spPr>
          <a:xfrm>
            <a:off x="6781800" y="5486400"/>
            <a:ext cx="1295400" cy="838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Herramientas parta la búsqueda de empleo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94" name="93 Conector recto"/>
          <p:cNvCxnSpPr/>
          <p:nvPr/>
        </p:nvCxnSpPr>
        <p:spPr>
          <a:xfrm>
            <a:off x="1143000" y="5181600"/>
            <a:ext cx="6096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95 Conector recto"/>
          <p:cNvCxnSpPr/>
          <p:nvPr/>
        </p:nvCxnSpPr>
        <p:spPr>
          <a:xfrm rot="5400000">
            <a:off x="991394" y="5334000"/>
            <a:ext cx="3040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97 Conector recto"/>
          <p:cNvCxnSpPr>
            <a:stCxn id="89" idx="2"/>
          </p:cNvCxnSpPr>
          <p:nvPr/>
        </p:nvCxnSpPr>
        <p:spPr>
          <a:xfrm rot="5400000">
            <a:off x="4419600" y="5334000"/>
            <a:ext cx="304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100 Conector recto"/>
          <p:cNvCxnSpPr/>
          <p:nvPr/>
        </p:nvCxnSpPr>
        <p:spPr>
          <a:xfrm rot="4380000">
            <a:off x="7048500" y="5295900"/>
            <a:ext cx="304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 de flecha"/>
          <p:cNvCxnSpPr/>
          <p:nvPr/>
        </p:nvCxnSpPr>
        <p:spPr>
          <a:xfrm rot="3660000">
            <a:off x="4476750" y="1962150"/>
            <a:ext cx="228600" cy="114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/>
          <a:lstStyle/>
          <a:p>
            <a:r>
              <a:rPr lang="es-CO" b="1" dirty="0" smtClean="0"/>
              <a:t>OBJETIVO FASE II –ENTORNO-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s-CO" dirty="0" smtClean="0"/>
          </a:p>
          <a:p>
            <a:pPr algn="ctr">
              <a:buNone/>
            </a:pPr>
            <a:r>
              <a:rPr lang="es-CO" b="1" dirty="0" smtClean="0"/>
              <a:t>Promover, detectar y planificar actividades de relacionamiento con actores del mundo del trabajo (empresas, emprendedores) para hacer efectiva la inserción laboral, así como acercar a los/las jóvenes a un puesto de trabajo real.</a:t>
            </a:r>
            <a:endParaRPr lang="es-CO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solidFill>
            <a:schemeClr val="accent6"/>
          </a:solidFill>
        </p:spPr>
        <p:txBody>
          <a:bodyPr>
            <a:normAutofit/>
          </a:bodyPr>
          <a:lstStyle/>
          <a:p>
            <a:r>
              <a:rPr lang="es-CO" sz="3600" b="1" dirty="0" smtClean="0"/>
              <a:t>ACERCAMIENTO AL ENTORNO</a:t>
            </a:r>
            <a:endParaRPr lang="es-CO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4" name="3 Elipse"/>
          <p:cNvSpPr/>
          <p:nvPr/>
        </p:nvSpPr>
        <p:spPr>
          <a:xfrm>
            <a:off x="3429000" y="129540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Objetivo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5" name="4 Flecha abajo"/>
          <p:cNvSpPr/>
          <p:nvPr/>
        </p:nvSpPr>
        <p:spPr>
          <a:xfrm>
            <a:off x="4343400" y="1752600"/>
            <a:ext cx="2286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6" name="5 Rectángulo"/>
          <p:cNvSpPr/>
          <p:nvPr/>
        </p:nvSpPr>
        <p:spPr>
          <a:xfrm>
            <a:off x="1600200" y="2057400"/>
            <a:ext cx="5943600" cy="6096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Obtener información sobre el entorno laboral, establecer contacto con miras a</a:t>
            </a: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sensibilizar y lograr estrategias de cooperación de los mismos.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7" name="6 Flecha abajo"/>
          <p:cNvSpPr/>
          <p:nvPr/>
        </p:nvSpPr>
        <p:spPr>
          <a:xfrm>
            <a:off x="1905000" y="2743200"/>
            <a:ext cx="4876800" cy="533400"/>
          </a:xfrm>
          <a:prstGeom prst="down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 smtClean="0">
                <a:solidFill>
                  <a:schemeClr val="tx1"/>
                </a:solidFill>
              </a:rPr>
              <a:t>Momentos</a:t>
            </a:r>
            <a:endParaRPr lang="es-CO" sz="2000" b="1" dirty="0">
              <a:solidFill>
                <a:schemeClr val="tx1"/>
              </a:solidFill>
            </a:endParaRPr>
          </a:p>
        </p:txBody>
      </p:sp>
      <p:cxnSp>
        <p:nvCxnSpPr>
          <p:cNvPr id="9" name="8 Conector recto"/>
          <p:cNvCxnSpPr/>
          <p:nvPr/>
        </p:nvCxnSpPr>
        <p:spPr>
          <a:xfrm>
            <a:off x="1371600" y="3200400"/>
            <a:ext cx="6629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rot="5400000">
            <a:off x="1258094" y="3313906"/>
            <a:ext cx="227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rot="5400000">
            <a:off x="4267994" y="3429000"/>
            <a:ext cx="1516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rot="5400000" flipH="1" flipV="1">
            <a:off x="8458200" y="3429000"/>
            <a:ext cx="158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rot="5400000">
            <a:off x="7886700" y="33909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685800" y="3429000"/>
            <a:ext cx="22860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 smtClean="0">
                <a:solidFill>
                  <a:schemeClr val="tx1"/>
                </a:solidFill>
              </a:rPr>
              <a:t>Momento 1: Mapa del entorno laboral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27" name="26 Rectángulo"/>
          <p:cNvSpPr/>
          <p:nvPr/>
        </p:nvSpPr>
        <p:spPr>
          <a:xfrm>
            <a:off x="3352800" y="3429000"/>
            <a:ext cx="22098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 smtClean="0">
                <a:solidFill>
                  <a:schemeClr val="tx1"/>
                </a:solidFill>
              </a:rPr>
              <a:t>Momento 2: Contacto con actores clave</a:t>
            </a:r>
            <a:endParaRPr lang="es-CO" sz="1600" b="1" dirty="0">
              <a:solidFill>
                <a:schemeClr val="tx1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6248400" y="3505200"/>
            <a:ext cx="2362200" cy="457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600" b="1" dirty="0" smtClean="0">
                <a:solidFill>
                  <a:schemeClr val="tx1"/>
                </a:solidFill>
              </a:rPr>
              <a:t>Momento 3: Entrevistas con actores</a:t>
            </a:r>
            <a:r>
              <a:rPr lang="es-CO" b="1" dirty="0" smtClean="0"/>
              <a:t> </a:t>
            </a:r>
            <a:r>
              <a:rPr lang="es-CO" sz="1600" b="1" dirty="0" smtClean="0">
                <a:solidFill>
                  <a:schemeClr val="tx1"/>
                </a:solidFill>
              </a:rPr>
              <a:t>clave</a:t>
            </a:r>
            <a:endParaRPr lang="es-CO" sz="1600" dirty="0">
              <a:solidFill>
                <a:schemeClr val="tx1"/>
              </a:solidFill>
            </a:endParaRPr>
          </a:p>
        </p:txBody>
      </p:sp>
      <p:sp>
        <p:nvSpPr>
          <p:cNvPr id="38" name="37 Flecha abajo"/>
          <p:cNvSpPr/>
          <p:nvPr/>
        </p:nvSpPr>
        <p:spPr>
          <a:xfrm>
            <a:off x="1066800" y="3962400"/>
            <a:ext cx="6934200" cy="762000"/>
          </a:xfrm>
          <a:prstGeom prst="down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800" b="1" dirty="0" smtClean="0">
                <a:solidFill>
                  <a:schemeClr val="tx1"/>
                </a:solidFill>
              </a:rPr>
              <a:t>Ejes</a:t>
            </a:r>
            <a:endParaRPr lang="es-CO" sz="2800" b="1" dirty="0">
              <a:solidFill>
                <a:schemeClr val="tx1"/>
              </a:solidFill>
            </a:endParaRPr>
          </a:p>
        </p:txBody>
      </p:sp>
      <p:sp>
        <p:nvSpPr>
          <p:cNvPr id="39" name="38 Rectángulo"/>
          <p:cNvSpPr/>
          <p:nvPr/>
        </p:nvSpPr>
        <p:spPr>
          <a:xfrm>
            <a:off x="609600" y="5029200"/>
            <a:ext cx="1371600" cy="1143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Construir  mapa de actores relevantes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40" name="39 Rectángulo"/>
          <p:cNvSpPr/>
          <p:nvPr/>
        </p:nvSpPr>
        <p:spPr>
          <a:xfrm>
            <a:off x="2286000" y="5105400"/>
            <a:ext cx="1447800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Contactar actores significativos del mundo del trabajo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41" name="40 Rectángulo"/>
          <p:cNvSpPr/>
          <p:nvPr/>
        </p:nvSpPr>
        <p:spPr>
          <a:xfrm>
            <a:off x="3962400" y="5105400"/>
            <a:ext cx="1981200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Obtener información clave sobre cada entidad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42" name="41 Rectángulo"/>
          <p:cNvSpPr/>
          <p:nvPr/>
        </p:nvSpPr>
        <p:spPr>
          <a:xfrm>
            <a:off x="6477000" y="5105400"/>
            <a:ext cx="2133600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Iniciar tareas de sensibilización y cooperación 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44" name="43 Conector recto"/>
          <p:cNvCxnSpPr/>
          <p:nvPr/>
        </p:nvCxnSpPr>
        <p:spPr>
          <a:xfrm>
            <a:off x="990600" y="4800600"/>
            <a:ext cx="7086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47 Conector recto de flecha"/>
          <p:cNvCxnSpPr/>
          <p:nvPr/>
        </p:nvCxnSpPr>
        <p:spPr>
          <a:xfrm rot="5400000">
            <a:off x="876300" y="49149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50 Conector recto de flecha"/>
          <p:cNvCxnSpPr/>
          <p:nvPr/>
        </p:nvCxnSpPr>
        <p:spPr>
          <a:xfrm rot="5400000">
            <a:off x="2743994" y="4953000"/>
            <a:ext cx="3040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 de flecha"/>
          <p:cNvCxnSpPr/>
          <p:nvPr/>
        </p:nvCxnSpPr>
        <p:spPr>
          <a:xfrm rot="5400000">
            <a:off x="4839494" y="49141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55 Conector recto de flecha"/>
          <p:cNvCxnSpPr/>
          <p:nvPr/>
        </p:nvCxnSpPr>
        <p:spPr>
          <a:xfrm rot="5400000">
            <a:off x="7735094" y="4914900"/>
            <a:ext cx="22780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es-ES" b="1" dirty="0" smtClean="0"/>
              <a:t>FORMACIÓN OCUPACIONAL E INSERCION AL MUNDO DEL TRABAJO JOVENES – ECOSESA - </a:t>
            </a:r>
            <a:r>
              <a:rPr lang="es-ES" sz="4800" b="1" dirty="0" smtClean="0"/>
              <a:t>MEDELLIN </a:t>
            </a:r>
            <a:r>
              <a:rPr lang="es-CO" sz="5400" dirty="0" smtClean="0"/>
              <a:t/>
            </a:r>
            <a:br>
              <a:rPr lang="es-CO" sz="5400" dirty="0" smtClean="0"/>
            </a:br>
            <a:r>
              <a:rPr lang="es-CO" b="1" dirty="0" smtClean="0"/>
              <a:t>ALCANCE DEL PROYECTO</a:t>
            </a:r>
            <a:endParaRPr lang="es-CO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3154363"/>
          </a:xfrm>
        </p:spPr>
        <p:txBody>
          <a:bodyPr/>
          <a:lstStyle/>
          <a:p>
            <a:pPr>
              <a:buNone/>
            </a:pPr>
            <a:endParaRPr lang="es-CO" dirty="0"/>
          </a:p>
        </p:txBody>
      </p:sp>
      <p:sp>
        <p:nvSpPr>
          <p:cNvPr id="6" name="5 Elipse"/>
          <p:cNvSpPr/>
          <p:nvPr/>
        </p:nvSpPr>
        <p:spPr>
          <a:xfrm>
            <a:off x="2743200" y="3048000"/>
            <a:ext cx="3810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PERFIL  POBLACION PARTICIPANTE EN EL PROYECTO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1524000" y="4648200"/>
            <a:ext cx="6096000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DE 15 A 29 JOVENES DESDE 16 A 29 AÑOS, ESTRATO 1, 2 Y 3; MINIMO 60% MUJERES Y 30% DE ELLAS MADRES CABEZA DE FAMILIA; EDUCACION BASICA COMPLETA (BACHILLERES) 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8" name="7 Flecha abajo"/>
          <p:cNvSpPr/>
          <p:nvPr/>
        </p:nvSpPr>
        <p:spPr>
          <a:xfrm>
            <a:off x="4114800" y="3962400"/>
            <a:ext cx="11430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es-CO" b="1" dirty="0" smtClean="0"/>
              <a:t>ACTIVIDADES PARA OBJETIVOS Y RESULTADOS JÓVENES - ECOSESA</a:t>
            </a:r>
            <a:endParaRPr lang="es-CO" b="1" dirty="0"/>
          </a:p>
        </p:txBody>
      </p:sp>
      <p:sp>
        <p:nvSpPr>
          <p:cNvPr id="6" name="5 Flecha abajo"/>
          <p:cNvSpPr/>
          <p:nvPr/>
        </p:nvSpPr>
        <p:spPr>
          <a:xfrm>
            <a:off x="533400" y="4191000"/>
            <a:ext cx="2286000" cy="685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b="1" dirty="0" smtClean="0">
              <a:solidFill>
                <a:schemeClr val="tx1"/>
              </a:solidFill>
            </a:endParaRP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RESULTDO A ALCANZAR</a:t>
            </a:r>
          </a:p>
          <a:p>
            <a:pPr algn="ctr"/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838200" y="4876800"/>
            <a:ext cx="1676400" cy="1219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JOVENES CONVOCADOS PARA PARTICIPAR EN EL PROGRAMA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2819400" y="1828800"/>
            <a:ext cx="3048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Flecha abajo"/>
          <p:cNvSpPr/>
          <p:nvPr/>
        </p:nvSpPr>
        <p:spPr>
          <a:xfrm>
            <a:off x="3048000" y="4114800"/>
            <a:ext cx="2514600" cy="7620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RESULTADO A ALCANZAR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05200" y="4876800"/>
            <a:ext cx="1676400" cy="990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JÓVENES CAPACITADOS PARA SU INCLUSIÓN LABORAL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14" name="13 Rectángulo redondeado"/>
          <p:cNvSpPr/>
          <p:nvPr/>
        </p:nvSpPr>
        <p:spPr>
          <a:xfrm>
            <a:off x="457200" y="1371600"/>
            <a:ext cx="2362200" cy="2819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CO" sz="2000" b="1" dirty="0" smtClean="0">
                <a:solidFill>
                  <a:schemeClr val="tx1"/>
                </a:solidFill>
              </a:rPr>
              <a:t>ACTIVIDAD 1: CONVOCATORIA DE JOVENES </a:t>
            </a:r>
            <a:endParaRPr lang="es-CO" sz="2000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3124200" y="1371600"/>
            <a:ext cx="2286000" cy="2743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000" b="1" dirty="0" smtClean="0">
                <a:solidFill>
                  <a:schemeClr val="tx1"/>
                </a:solidFill>
              </a:rPr>
              <a:t>ACTIVIDAD 2: CAPACITACION DE JOVENES (TALLER DE  CONSTRUCCION DEL PFO)</a:t>
            </a:r>
          </a:p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5867400" y="1371600"/>
            <a:ext cx="2362200" cy="2743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 smtClean="0">
                <a:solidFill>
                  <a:schemeClr val="tx1"/>
                </a:solidFill>
              </a:rPr>
              <a:t>ACTIVIDAD 3:</a:t>
            </a:r>
          </a:p>
          <a:p>
            <a:pPr algn="ctr"/>
            <a:r>
              <a:rPr lang="es-CO" b="1" dirty="0" smtClean="0">
                <a:solidFill>
                  <a:schemeClr val="tx1"/>
                </a:solidFill>
              </a:rPr>
              <a:t>ACOMPANAMIENTO PARA AUTODIAGNOSTICO. Y ANÁLISIS DEL PLAN DE ACTIVIDADES LABORAL</a:t>
            </a:r>
            <a:endParaRPr lang="es-CO" b="1" dirty="0">
              <a:solidFill>
                <a:schemeClr val="tx1"/>
              </a:solidFill>
            </a:endParaRPr>
          </a:p>
        </p:txBody>
      </p:sp>
      <p:sp>
        <p:nvSpPr>
          <p:cNvPr id="21" name="20 Flecha abajo"/>
          <p:cNvSpPr/>
          <p:nvPr/>
        </p:nvSpPr>
        <p:spPr>
          <a:xfrm>
            <a:off x="5943600" y="4114800"/>
            <a:ext cx="2514600" cy="7620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RESULTADO A ALCANZAR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6019800" y="4876800"/>
            <a:ext cx="23622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JÓVENES  ORIENTADOS A PARTIR DE TUTORÍAS PARA INCLUSIÓN LABORAL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27" name="26 Conector recto de flecha"/>
          <p:cNvCxnSpPr/>
          <p:nvPr/>
        </p:nvCxnSpPr>
        <p:spPr>
          <a:xfrm rot="-300000">
            <a:off x="5486400" y="1828800"/>
            <a:ext cx="383254" cy="279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rot="-240000">
            <a:off x="8305800" y="1752600"/>
            <a:ext cx="305174" cy="159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295400"/>
          </a:xfrm>
          <a:solidFill>
            <a:schemeClr val="accent6"/>
          </a:solidFill>
        </p:spPr>
        <p:txBody>
          <a:bodyPr>
            <a:noAutofit/>
          </a:bodyPr>
          <a:lstStyle/>
          <a:p>
            <a:r>
              <a:rPr lang="es-CO" sz="4000" b="1" dirty="0" smtClean="0"/>
              <a:t>ACTIVIDADES PARA OBJETIVOS Y RESULTADOS - JÓVENES ECOSESA</a:t>
            </a:r>
            <a:endParaRPr lang="es-CO" sz="4000" b="1" dirty="0"/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0" y="18288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Flecha abajo"/>
          <p:cNvSpPr/>
          <p:nvPr/>
        </p:nvSpPr>
        <p:spPr>
          <a:xfrm>
            <a:off x="0" y="4267200"/>
            <a:ext cx="2514600" cy="7620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RESULTADO A ALCANZAR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33400" y="5029200"/>
            <a:ext cx="1676400" cy="1066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INTERMEDIACIÓN LABORAL JÓVENES DESDE LA OFERTA Y DEMANDA DE EGRESADOS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17" name="16 Rectángulo redondeado"/>
          <p:cNvSpPr/>
          <p:nvPr/>
        </p:nvSpPr>
        <p:spPr>
          <a:xfrm>
            <a:off x="381000" y="1371600"/>
            <a:ext cx="1752600" cy="2895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ACTIVIDAD 4</a:t>
            </a: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DIAGNOSTICO DEL ENTORNO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2514600" y="1371600"/>
            <a:ext cx="1905000" cy="2895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ACTIVIDADES. 5 Y 6  CONTACTO </a:t>
            </a: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DE GESTOR INSERCION CON ACTORES DEL MUNDO DEL TRABAJO Y ENTREVISTA CON ACTORES CLAVES 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1" name="20 Flecha abajo"/>
          <p:cNvSpPr/>
          <p:nvPr/>
        </p:nvSpPr>
        <p:spPr>
          <a:xfrm>
            <a:off x="2362200" y="4267200"/>
            <a:ext cx="2133600" cy="7620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RESULTADO A ALCANZAR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2438400" y="5029200"/>
            <a:ext cx="1905000" cy="990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ACTORES DEL MUNDO DEL TRABAJO SENSIBILIZADOS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3" name="22 Rectángulo redondeado"/>
          <p:cNvSpPr/>
          <p:nvPr/>
        </p:nvSpPr>
        <p:spPr>
          <a:xfrm>
            <a:off x="4495800" y="1371600"/>
            <a:ext cx="1905000" cy="2819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ACTIVIDES 7 Y 8</a:t>
            </a:r>
          </a:p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 PLAN DE PASANTÍAS  Y ACOMPAÑAMIENTO A JÓVENES EN EL PUESTO DE TRABAJO 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24" name="23 Flecha abajo"/>
          <p:cNvSpPr/>
          <p:nvPr/>
        </p:nvSpPr>
        <p:spPr>
          <a:xfrm>
            <a:off x="4495800" y="4191000"/>
            <a:ext cx="1981200" cy="8382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400" b="1" dirty="0" smtClean="0">
              <a:solidFill>
                <a:schemeClr val="tx1"/>
              </a:solidFill>
            </a:endParaRPr>
          </a:p>
          <a:p>
            <a:pPr algn="ctr"/>
            <a:r>
              <a:rPr lang="es-CO" sz="1300" b="1" dirty="0" smtClean="0">
                <a:solidFill>
                  <a:schemeClr val="tx1"/>
                </a:solidFill>
              </a:rPr>
              <a:t>RESULTADO A ALCANZAR</a:t>
            </a:r>
            <a:endParaRPr lang="es-CO" sz="1300" b="1" dirty="0">
              <a:solidFill>
                <a:schemeClr val="tx1"/>
              </a:solidFill>
            </a:endParaRPr>
          </a:p>
        </p:txBody>
      </p:sp>
      <p:sp>
        <p:nvSpPr>
          <p:cNvPr id="25" name="24 Rectángulo"/>
          <p:cNvSpPr/>
          <p:nvPr/>
        </p:nvSpPr>
        <p:spPr>
          <a:xfrm>
            <a:off x="4572000" y="5029200"/>
            <a:ext cx="1828800" cy="1447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RELACION CON EMPRESAS Y ORGNISMOS PARA HACER EFECTIVA INSERCION LABORAL Y PUESTO DE TRABAJO REAL</a:t>
            </a:r>
            <a:endParaRPr lang="es-CO" sz="1400" b="1" dirty="0">
              <a:solidFill>
                <a:schemeClr val="tx1"/>
              </a:solidFill>
            </a:endParaRPr>
          </a:p>
        </p:txBody>
      </p:sp>
      <p:cxnSp>
        <p:nvCxnSpPr>
          <p:cNvPr id="27" name="26 Conector recto de flecha"/>
          <p:cNvCxnSpPr/>
          <p:nvPr/>
        </p:nvCxnSpPr>
        <p:spPr>
          <a:xfrm rot="-240000">
            <a:off x="2134093" y="1928874"/>
            <a:ext cx="685800" cy="38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rot="660000" flipV="1">
            <a:off x="4421135" y="1850260"/>
            <a:ext cx="228600" cy="381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Conector recto de flecha"/>
          <p:cNvCxnSpPr/>
          <p:nvPr/>
        </p:nvCxnSpPr>
        <p:spPr>
          <a:xfrm>
            <a:off x="6019800" y="18288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34 Rectángulo redondeado"/>
          <p:cNvSpPr/>
          <p:nvPr/>
        </p:nvSpPr>
        <p:spPr>
          <a:xfrm>
            <a:off x="6477000" y="1371600"/>
            <a:ext cx="1905000" cy="2743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 CTIVIDADES 9 Y 10 SEGUIMIENTO A JÓVENES EN SU PUESTO DE TRABAJO  -  SISTEMATIZACIÓN DE PARENDIZAJES</a:t>
            </a:r>
          </a:p>
          <a:p>
            <a:pPr algn="ctr"/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6" name="35 Flecha abajo"/>
          <p:cNvSpPr/>
          <p:nvPr/>
        </p:nvSpPr>
        <p:spPr>
          <a:xfrm>
            <a:off x="6400800" y="4114800"/>
            <a:ext cx="2286000" cy="8382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RESULTADO A ALCANZAR</a:t>
            </a:r>
            <a:endParaRPr lang="es-CO" sz="1400" b="1" dirty="0">
              <a:solidFill>
                <a:schemeClr val="tx1"/>
              </a:solidFill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6553200" y="4953000"/>
            <a:ext cx="2438400" cy="914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 smtClean="0">
                <a:solidFill>
                  <a:schemeClr val="tx1"/>
                </a:solidFill>
              </a:rPr>
              <a:t>APRENDIZAJES A PARTIR DE SEGUIMIENTO A LA INSERCION LABORAL</a:t>
            </a:r>
            <a:endParaRPr lang="es-CO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2033</TotalTime>
  <Words>1285</Words>
  <Application>Microsoft Office PowerPoint</Application>
  <PresentationFormat>Presentación en pantalla (4:3)</PresentationFormat>
  <Paragraphs>201</Paragraphs>
  <Slides>21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2" baseType="lpstr">
      <vt:lpstr>Tema de Office</vt:lpstr>
      <vt:lpstr>PROGRAMA FONDO TECNOLOGIA PARA LA INSERCION LABORAL (FOMIN-MICROSOFT-FUNDACION SES)</vt:lpstr>
      <vt:lpstr>ABORDAJE PROBLEMÁTICA INSERCIÓN LABORAL EN AMERICA LATINA</vt:lpstr>
      <vt:lpstr>ESTRATEGIA</vt:lpstr>
      <vt:lpstr>COBERTURA</vt:lpstr>
      <vt:lpstr>OBJETIVO GENERAL DEL PROGRAMA</vt:lpstr>
      <vt:lpstr>OBJETIVO ESPECIFICO</vt:lpstr>
      <vt:lpstr>BENEFICIARIOS</vt:lpstr>
      <vt:lpstr>QUE ES UN PROYECTO FORMATIVO OCUPACIONAL -PFO-</vt:lpstr>
      <vt:lpstr>OBJETIVOS DEL PROYECTO</vt:lpstr>
      <vt:lpstr>FASES DEL PFO</vt:lpstr>
      <vt:lpstr>ETAPAS DEL PFO</vt:lpstr>
      <vt:lpstr>OBJETIVO FASE I –JOVENES-</vt:lpstr>
      <vt:lpstr>ETAPA 1 AUTODIAGNOSTICO Y CONTEXTO LABORAL</vt:lpstr>
      <vt:lpstr>ETAPA 2 DEFINICION DEL PLAN</vt:lpstr>
      <vt:lpstr>ETAPA 3 DEFINICION DE ACTIVIDADES (Caminos posibles)</vt:lpstr>
      <vt:lpstr>ETAPA 4 ACOMPANAMIENTO Y EVALUACION DEL PLAN</vt:lpstr>
      <vt:lpstr>OBJETIVO FASE II –ENTORNO-</vt:lpstr>
      <vt:lpstr>ACERCAMIENTO AL ENTORNO</vt:lpstr>
      <vt:lpstr>FORMACIÓN OCUPACIONAL E INSERCION AL MUNDO DEL TRABAJO JOVENES – ECOSESA - MEDELLIN  ALCANCE DEL PROYECTO</vt:lpstr>
      <vt:lpstr>ACTIVIDADES PARA OBJETIVOS Y RESULTADOS JÓVENES - ECOSESA</vt:lpstr>
      <vt:lpstr>ACTIVIDADES PARA OBJETIVOS Y RESULTADOS - JÓVENES ECOSESA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Rubiela</dc:creator>
  <cp:lastModifiedBy>Casa</cp:lastModifiedBy>
  <cp:revision>161</cp:revision>
  <dcterms:created xsi:type="dcterms:W3CDTF">2013-01-04T19:09:09Z</dcterms:created>
  <dcterms:modified xsi:type="dcterms:W3CDTF">2013-01-13T11:33:37Z</dcterms:modified>
</cp:coreProperties>
</file>